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TDTD한강고딕" charset="1" panose="02000503000000000000"/>
      <p:regular r:id="rId48"/>
    </p:embeddedFont>
    <p:embeddedFont>
      <p:font typeface="각진펜 Bold" charset="1" panose="020B0500000000000000"/>
      <p:regular r:id="rId49"/>
    </p:embeddedFont>
    <p:embeddedFont>
      <p:font typeface="각진펜" charset="1" panose="020B05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notesMasters/notesMaster1.xml" Type="http://schemas.openxmlformats.org/officeDocument/2006/relationships/notesMaster"/><Relationship Id="rId46" Target="theme/theme2.xml" Type="http://schemas.openxmlformats.org/officeDocument/2006/relationships/theme"/><Relationship Id="rId47" Target="notesSlides/notesSlide1.xml" Type="http://schemas.openxmlformats.org/officeDocument/2006/relationships/notes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notesSlides/notesSlide2.xml" Type="http://schemas.openxmlformats.org/officeDocument/2006/relationships/notesSlide"/><Relationship Id="rId52" Target="notesSlides/notesSlide3.xml" Type="http://schemas.openxmlformats.org/officeDocument/2006/relationships/notesSlide"/><Relationship Id="rId53" Target="notesSlides/notesSlide4.xml" Type="http://schemas.openxmlformats.org/officeDocument/2006/relationships/notesSlide"/><Relationship Id="rId54" Target="notesSlides/notesSlide5.xml" Type="http://schemas.openxmlformats.org/officeDocument/2006/relationships/notesSlide"/><Relationship Id="rId55" Target="notesSlides/notesSlide6.xml" Type="http://schemas.openxmlformats.org/officeDocument/2006/relationships/notesSlide"/><Relationship Id="rId56" Target="notesSlides/notesSlide7.xml" Type="http://schemas.openxmlformats.org/officeDocument/2006/relationships/notesSlide"/><Relationship Id="rId57" Target="notesSlides/notesSlide8.xml" Type="http://schemas.openxmlformats.org/officeDocument/2006/relationships/notesSlide"/><Relationship Id="rId58" Target="notesSlides/notesSlide9.xml" Type="http://schemas.openxmlformats.org/officeDocument/2006/relationships/notesSlide"/><Relationship Id="rId59" Target="notesSlides/notesSlide10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1.xml" Type="http://schemas.openxmlformats.org/officeDocument/2006/relationships/notesSlide"/><Relationship Id="rId61" Target="notesSlides/notesSlide12.xml" Type="http://schemas.openxmlformats.org/officeDocument/2006/relationships/notesSlide"/><Relationship Id="rId62" Target="notesSlides/notesSlide13.xml" Type="http://schemas.openxmlformats.org/officeDocument/2006/relationships/notesSlide"/><Relationship Id="rId63" Target="notesSlides/notesSlide14.xml" Type="http://schemas.openxmlformats.org/officeDocument/2006/relationships/notesSlide"/><Relationship Id="rId64" Target="notesSlides/notesSlide15.xml" Type="http://schemas.openxmlformats.org/officeDocument/2006/relationships/notesSlide"/><Relationship Id="rId65" Target="notesSlides/notesSlide16.xml" Type="http://schemas.openxmlformats.org/officeDocument/2006/relationships/notesSlide"/><Relationship Id="rId66" Target="notesSlides/notesSlide17.xml" Type="http://schemas.openxmlformats.org/officeDocument/2006/relationships/notesSlide"/><Relationship Id="rId67" Target="notesSlides/notesSlide18.xml" Type="http://schemas.openxmlformats.org/officeDocument/2006/relationships/notesSlide"/><Relationship Id="rId68" Target="notesSlides/notesSlide19.xml" Type="http://schemas.openxmlformats.org/officeDocument/2006/relationships/notesSlide"/><Relationship Id="rId69" Target="notesSlides/notesSlide20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1.xml" Type="http://schemas.openxmlformats.org/officeDocument/2006/relationships/notesSlide"/><Relationship Id="rId71" Target="notesSlides/notesSlide22.xml" Type="http://schemas.openxmlformats.org/officeDocument/2006/relationships/notesSlide"/><Relationship Id="rId72" Target="notesSlides/notesSlide23.xml" Type="http://schemas.openxmlformats.org/officeDocument/2006/relationships/notesSlide"/><Relationship Id="rId73" Target="notesSlides/notesSlide24.xml" Type="http://schemas.openxmlformats.org/officeDocument/2006/relationships/notesSlide"/><Relationship Id="rId74" Target="notesSlides/notesSlide25.xml" Type="http://schemas.openxmlformats.org/officeDocument/2006/relationships/notesSlide"/><Relationship Id="rId75" Target="notesSlides/notesSlide26.xml" Type="http://schemas.openxmlformats.org/officeDocument/2006/relationships/notesSlide"/><Relationship Id="rId76" Target="notesSlides/notesSlide27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안녕하세요! </a:t>
            </a:r>
          </a:p>
          <a:p>
            <a:r>
              <a:rPr lang="en-US"/>
              <a:t>MINI PROJECT TEAM 4입니다. </a:t>
            </a:r>
          </a:p>
          <a:p>
            <a:r>
              <a:rPr lang="en-US"/>
              <a:t/>
            </a:r>
          </a:p>
          <a:p>
            <a:r>
              <a:rPr lang="en-US"/>
              <a:t>저희가 이번에 개발한 프로젝트는 익명 투표 기반 밸런스 게임 &amp; 커뮤니티 플랫폼, ‘너로 정했다!👊입니다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진행과정입니다.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그래들</a:t>
            </a:r>
          </a:p>
          <a:p>
            <a:r>
              <a:rPr lang="en-US"/>
              <a:t/>
            </a:r>
          </a:p>
          <a:p>
            <a:r>
              <a:rPr lang="en-US"/>
              <a:t>의존성</a:t>
            </a:r>
          </a:p>
          <a:p>
            <a:r>
              <a:rPr lang="en-US"/>
              <a:t/>
            </a:r>
          </a:p>
          <a:p>
            <a:r>
              <a:rPr lang="en-US"/>
              <a:t>실행방법 - 리드미에 작성</a:t>
            </a:r>
          </a:p>
          <a:p>
            <a:r>
              <a:rPr lang="en-US"/>
              <a:t>애플리케이션 프로퍼티 파일에서 데이터베이스 연동을 위해 이름, 유저네임, 비밀번호를 설정하고</a:t>
            </a:r>
          </a:p>
          <a:p>
            <a:r>
              <a:rPr lang="en-US"/>
              <a:t/>
            </a:r>
          </a:p>
          <a:p>
            <a:r>
              <a:rPr lang="en-US"/>
              <a:t>빌드 및 실행하는 명령어를 작성해두어 프로젝트 실행방법을 안내하고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먼저 user_id로 사용자 정보를 조회할 수 있습니다.</a:t>
            </a:r>
          </a:p>
          <a:p>
            <a:r>
              <a:rPr lang="en-US"/>
              <a:t/>
            </a:r>
          </a:p>
          <a:p>
            <a:r>
              <a:rPr lang="en-US"/>
              <a:t>만약 등록되지 않은 사용자 번호로 조회한다면 404 Not Found 오류가 뜨게 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비밀번호 변경입니다.</a:t>
            </a:r>
          </a:p>
          <a:p>
            <a:r>
              <a:rPr lang="en-US"/>
              <a:t/>
            </a:r>
          </a:p>
          <a:p>
            <a:r>
              <a:rPr lang="en-US"/>
              <a:t>만약 기존과 동일한 비밀번호라고 한다면 400 Bad Request 에러로 처리됩니다.</a:t>
            </a:r>
          </a:p>
          <a:p>
            <a:r>
              <a:rPr lang="en-US"/>
              <a:t/>
            </a:r>
          </a:p>
          <a:p>
            <a:r>
              <a:rPr lang="en-US"/>
              <a:t>비밀번호를 변경할 때 기존 비밀번호를 입력해야 하는데 이때 기존 비밀번호가 틀리면 변경이 되지 않습니다.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로그인입니다.</a:t>
            </a:r>
          </a:p>
          <a:p>
            <a:r>
              <a:rPr lang="en-US"/>
              <a:t/>
            </a:r>
          </a:p>
          <a:p>
            <a:r>
              <a:rPr lang="en-US"/>
              <a:t>비밀번호가 틀렸을 때 401 에러 처리를 해줍니다.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현재 투표가 생성되지 않은 상태에서는 후보자 4명을 뽑을 수 없습니다.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투표 주제 4개를 선택한 이후에,</a:t>
            </a:r>
          </a:p>
          <a:p>
            <a:r>
              <a:rPr lang="en-US"/>
              <a:t>후보자를 생성하면 각 주제에 대한 후보자 4명씩을 모두 뽑을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한번의 플레이에는 4가지 주제에 대해서 투표를 해야 합니다.</a:t>
            </a:r>
          </a:p>
          <a:p>
            <a:r>
              <a:rPr lang="en-US"/>
              <a:t/>
            </a:r>
          </a:p>
          <a:p>
            <a:r>
              <a:rPr lang="en-US"/>
              <a:t> get 메서드를 통해 이번 플레이에서 투표할 주제 4가지를 가져옵니다.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4개의 투표 중 특정 투표에 대한 결과를 조회할 수 있습니다.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만약 유효하지 않은 투표 번호를 전송하면 404 에러 처리를 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목차는 다음과 같습니다.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투표 번호 1번에 대해서 후보자 1번에 투표를 합니다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이후 다시 투표 1번에 대한 정보를 조회하면 현재 1등인 후보자 정보를 불러오고, 방금 투표하여 16으로 증가하였습니다.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사용자가 투표를 완료하면 다시 재 투표를 할 수 없도록 처리합니다</a:t>
            </a:r>
          </a:p>
          <a:p>
            <a:r>
              <a:rPr lang="en-US"/>
              <a:t/>
            </a:r>
          </a:p>
          <a:p>
            <a:r>
              <a:rPr lang="en-US"/>
              <a:t>투표를 완료하면 voted 값이 true로 바뀌게 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투표 결과에 대한 댓글로 소통하는 Comment API 입니다</a:t>
            </a:r>
          </a:p>
          <a:p>
            <a:r>
              <a:rPr lang="en-US"/>
              <a:t/>
            </a:r>
          </a:p>
          <a:p>
            <a:r>
              <a:rPr lang="en-US"/>
              <a:t>먼저 댓글 조회 시 하나의 채팅창으로 소통하기 때문에 전체 댓글 조회를 합니다.</a:t>
            </a:r>
          </a:p>
          <a:p>
            <a:r>
              <a:rPr lang="en-US"/>
              <a:t/>
            </a:r>
          </a:p>
          <a:p>
            <a:r>
              <a:rPr lang="en-US"/>
              <a:t>이때 댓글이 아무것도 없는 상태라면 204 상태로 반환합니다.</a:t>
            </a:r>
          </a:p>
          <a:p>
            <a:r>
              <a:rPr lang="en-US"/>
              <a:t/>
            </a:r>
          </a:p>
          <a:p>
            <a:r>
              <a:rPr lang="en-US"/>
              <a:t>특정 댓글을 조회할 때 </a:t>
            </a:r>
          </a:p>
          <a:p>
            <a:r>
              <a:rPr lang="en-US"/>
              <a:t>해당 comment_id의 댓글이 없다면 404 Not Found 에러가 뜹니다.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다음은 투표 생성입니다.</a:t>
            </a:r>
          </a:p>
          <a:p>
            <a:r>
              <a:rPr lang="en-US"/>
              <a:t/>
            </a:r>
          </a:p>
          <a:p>
            <a:r>
              <a:rPr lang="en-US"/>
              <a:t>제대로 생성이 되었다면 201 status를 반환합니다.</a:t>
            </a:r>
          </a:p>
          <a:p>
            <a:r>
              <a:rPr lang="en-US"/>
              <a:t/>
            </a:r>
          </a:p>
          <a:p>
            <a:r>
              <a:rPr lang="en-US"/>
              <a:t>만약 등록되지 않은 사용자라면 401 인증 실패를 반환합니다.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댓글 수정시에는 </a:t>
            </a:r>
          </a:p>
          <a:p>
            <a:r>
              <a:rPr lang="en-US"/>
              <a:t/>
            </a:r>
          </a:p>
          <a:p>
            <a:r>
              <a:rPr lang="en-US"/>
              <a:t>해당 댓글에 작성자가 아니면 수정 권한이 없다는 403 에러를 반환합니다.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등록되지 않은 사용자 id로 요청을 보내면 401  인증 실패를 반환합니다.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댓글 삭제시 등록되지 않은 사용자 처리, </a:t>
            </a:r>
          </a:p>
          <a:p>
            <a:r>
              <a:rPr lang="en-US"/>
              <a:t/>
            </a:r>
          </a:p>
          <a:p>
            <a:r>
              <a:rPr lang="en-US"/>
              <a:t>해당 댓글의 작성자가 아니라면 403 Forbidden 에러로 처리합니다.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동안의 팀원들의 소감입니다.</a:t>
            </a:r>
          </a:p>
          <a:p>
            <a:r>
              <a:rPr lang="en-US"/>
              <a:t/>
            </a:r>
          </a:p>
          <a:p>
            <a:r>
              <a:rPr lang="en-US"/>
              <a:t>다들 짧은 시간이었지만 좋은 팀원을 만나 백엔드 프로젝트에 대한 이해를 넓힐 수 있었습니다.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감사합니다.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유레카 프론트엔드 대면반 학생들을 페르소나로 설정했습니다.</a:t>
            </a:r>
          </a:p>
          <a:p>
            <a:r>
              <a:rPr lang="en-US"/>
              <a:t/>
            </a:r>
          </a:p>
          <a:p>
            <a:r>
              <a:rPr lang="en-US"/>
              <a:t>취업준비로 인한 피로함과 지루함을 문제로 정의했고, </a:t>
            </a:r>
          </a:p>
          <a:p>
            <a:r>
              <a:rPr lang="en-US"/>
              <a:t/>
            </a:r>
          </a:p>
          <a:p>
            <a:r>
              <a:rPr lang="en-US"/>
              <a:t>얼마 전 다 함께 참여했던 ‘멘티멘토’ 게임에서 영감을 받아, </a:t>
            </a:r>
          </a:p>
          <a:p>
            <a:r>
              <a:rPr lang="en-US"/>
              <a:t/>
            </a:r>
          </a:p>
          <a:p>
            <a:r>
              <a:rPr lang="en-US"/>
              <a:t>학생들이 직접 참여하고 반응할 수 있는 ‘투표 게임’으로 이를 해결하고자 합니다.</a:t>
            </a:r>
          </a:p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기대 효과에는 </a:t>
            </a:r>
          </a:p>
          <a:p>
            <a:r>
              <a:rPr lang="en-US"/>
              <a:t/>
            </a:r>
          </a:p>
          <a:p>
            <a:r>
              <a:rPr lang="en-US"/>
              <a:t>같은 반 멤버들 끼리 친밀도 및 유대감 증가하는 소속감 형성, </a:t>
            </a:r>
          </a:p>
          <a:p>
            <a:r>
              <a:rPr lang="en-US"/>
              <a:t/>
            </a:r>
          </a:p>
          <a:p>
            <a:r>
              <a:rPr lang="en-US"/>
              <a:t>익명 커뮤니티를 통해 부담없이 소통 가능 자유로운 소통, </a:t>
            </a:r>
          </a:p>
          <a:p>
            <a:r>
              <a:rPr lang="en-US"/>
              <a:t/>
            </a:r>
          </a:p>
          <a:p>
            <a:r>
              <a:rPr lang="en-US"/>
              <a:t>결과 공개와 랭킹 경쟁으로 재미요소를 강화하는 게이미피케이션이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주제는 </a:t>
            </a:r>
          </a:p>
          <a:p>
            <a:r>
              <a:rPr lang="en-US"/>
              <a:t>저희 반 친구들이 해당 주제에 맞는 사람에 대해 </a:t>
            </a:r>
          </a:p>
          <a:p>
            <a:r>
              <a:rPr lang="en-US"/>
              <a:t/>
            </a:r>
          </a:p>
          <a:p>
            <a:r>
              <a:rPr lang="en-US"/>
              <a:t>랜덤으로 주어진 4명의 후보 중 1명을 선택하는 </a:t>
            </a:r>
          </a:p>
          <a:p>
            <a:r>
              <a:rPr lang="en-US"/>
              <a:t/>
            </a:r>
          </a:p>
          <a:p>
            <a:r>
              <a:rPr lang="en-US"/>
              <a:t>익명 투표 기반 밸런스 게임 이자 커뮤니티 플랫폼입니다.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프로젝트의 주요 기능에는</a:t>
            </a:r>
          </a:p>
          <a:p>
            <a:r>
              <a:rPr lang="en-US"/>
              <a:t>투표 진행, 랭킹 시스템, 익명 커뮤니티가 있습니다</a:t>
            </a:r>
          </a:p>
          <a:p>
            <a:r>
              <a:rPr lang="en-US"/>
              <a:t/>
            </a:r>
          </a:p>
          <a:p>
            <a:r>
              <a:rPr lang="en-US"/>
              <a:t>투표 진행 기능에서는 유레카 프론트엔드 대면반 멤버들이 등장하고 4명 중 반드시 한명을 선택하여 투표에 참여합니다.</a:t>
            </a:r>
          </a:p>
          <a:p>
            <a:r>
              <a:rPr lang="en-US"/>
              <a:t/>
            </a:r>
          </a:p>
          <a:p>
            <a:r>
              <a:rPr lang="en-US"/>
              <a:t>하루 동안 투표를 진행하고 투표 마감 후 1위를 공개하는 랭킹시스템이 존재합니다.</a:t>
            </a:r>
          </a:p>
          <a:p>
            <a:r>
              <a:rPr lang="en-US"/>
              <a:t/>
            </a:r>
          </a:p>
          <a:p>
            <a:r>
              <a:rPr lang="en-US"/>
              <a:t>마지막으로 익명 댓글창에서 자유로운 의견을 교류하고 로그인 시 랜덤 닉네임을 자동으로 부여하는 익명 커뮤니티 기능이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 팀 입니다.</a:t>
            </a:r>
          </a:p>
          <a:p>
            <a:r>
              <a:rPr lang="en-US"/>
              <a:t/>
            </a:r>
          </a:p>
          <a:p>
            <a:r>
              <a:rPr lang="en-US"/>
              <a:t>이영주 : 사용자 User Api,</a:t>
            </a:r>
          </a:p>
          <a:p>
            <a:r>
              <a:rPr lang="en-US"/>
              <a:t/>
            </a:r>
          </a:p>
          <a:p>
            <a:r>
              <a:rPr lang="en-US"/>
              <a:t>박은서 : 커뮤니티 댓글 Comment API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이다예: 투표 Vote API</a:t>
            </a:r>
          </a:p>
          <a:p>
            <a:r>
              <a:rPr lang="en-US"/>
              <a:t/>
            </a:r>
          </a:p>
          <a:p>
            <a:r>
              <a:rPr lang="en-US"/>
              <a:t>진영호 : 투표 주제를 뽑는 Poll API, 각 투표에 후보자 4명을 뽑는 Candidate API 를 개발하였습니다.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본격적인 개발에 앞서, 기존에 출시된 유사 제품들을 살펴보았습니다.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SKRR, Zellu, Hype 등이 있었는데요, 이들 모두 익명 투표 기능을 제공하여 친구들 간 투표를 진행함으로써 소통할 수 있는 SNS 플랫폼입니다.</a:t>
            </a:r>
          </a:p>
          <a:p>
            <a:r>
              <a:rPr lang="en-US"/>
              <a:t/>
            </a:r>
          </a:p>
          <a:p>
            <a:r>
              <a:rPr lang="en-US"/>
              <a:t>일정 시간마다 4명의 후보자가 랜덤으로 선택되고, 사용자는 후보들 중에서 질문에 가장 적합하다 생각하는 사람을 선택하거나 평가할 수 있습니다.</a:t>
            </a:r>
          </a:p>
          <a:p>
            <a:r>
              <a:rPr lang="en-US"/>
              <a:t/>
            </a:r>
          </a:p>
          <a:p>
            <a:r>
              <a:rPr lang="en-US"/>
              <a:t>대부분의 투표 질문은 "누가 더 스타일리시한가?", **"누가 더 잘생겼다고 생각하는가?"**와 같이 친구들 간의 호감을 표시하는 내용으로, 사용자들의 흥미를 유도하고 참여를 이끌어내고 있습니다.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이러한 앱들은 익명으로 친구들에게 칭찬이나 투표를 진행할 수 있어 사용자가 부담 없이 참여할 수 있으며, 민감한 질문이나 사적인 피드백도 쉽게 주고 받을 수 있다는 장점이 있습니다.</a:t>
            </a:r>
          </a:p>
          <a:p>
            <a:r>
              <a:rPr lang="en-US"/>
              <a:t/>
            </a:r>
          </a:p>
          <a:p>
            <a:r>
              <a:rPr lang="en-US"/>
              <a:t>같은 학교, 학년, 반 친구들과 연결되기 때문에 타겟팅 역시 확실하고 자연스럽게 소셜 네트워크도 형성할 수 있습니다.</a:t>
            </a:r>
          </a:p>
          <a:p>
            <a:r>
              <a:rPr lang="en-US"/>
              <a:t/>
            </a:r>
          </a:p>
          <a:p>
            <a:r>
              <a:rPr lang="en-US"/>
              <a:t>하지만 명확하게 10대 학생을 타겟으로 하고 있기 때문에 성인층 유입이 어려우며,  인기 투표나 칭찬 시스템이 특정 사용자에게 집중되면 일부 사용자들이 소외감을 느끼거나 비교 및 경쟁을 유도할 수 있는 한계점이 있습니다.</a:t>
            </a:r>
          </a:p>
          <a:p>
            <a:r>
              <a:rPr lang="en-US"/>
              <a:t/>
            </a:r>
          </a:p>
          <a:p>
            <a:r>
              <a:rPr lang="en-US"/>
              <a:t>또한, 대부분 연애 및 호감 기반의 소셜 활동에 집중되어 있으며 유료 결제 시 특정 유저를 유추할 수 있는 힌트를 제공하기 때문에 부담감을 느끼는 사용자 역시 생길 수 있습니다.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✅장점</a:t>
            </a:r>
          </a:p>
          <a:p>
            <a:r>
              <a:rPr lang="en-US"/>
              <a:t/>
            </a:r>
          </a:p>
          <a:p>
            <a:r>
              <a:rPr lang="en-US"/>
              <a:t>1. 익명성 기반의 소셜 소통</a:t>
            </a:r>
          </a:p>
          <a:p>
            <a:r>
              <a:rPr lang="en-US"/>
              <a:t> - 익명으로 친구들에게 칭찬을 보내거나 투표를 진행할 수 있어 부담 없이 참여 가능</a:t>
            </a:r>
          </a:p>
          <a:p>
            <a:r>
              <a:rPr lang="en-US"/>
              <a:t> - 민감한 질문이나 사적인 피드백을 주고받기 용이함</a:t>
            </a:r>
          </a:p>
          <a:p>
            <a:r>
              <a:rPr lang="en-US"/>
              <a:t> - 단, 유료 결제 시 특정 유저를 유추할 수 있는 힌트를 제공하기도 함</a:t>
            </a:r>
          </a:p>
          <a:p>
            <a:r>
              <a:rPr lang="en-US"/>
              <a:t/>
            </a:r>
          </a:p>
          <a:p>
            <a:r>
              <a:rPr lang="en-US"/>
              <a:t>2. 학교 및 친구 기반 커뮤니티</a:t>
            </a:r>
          </a:p>
          <a:p>
            <a:r>
              <a:rPr lang="en-US"/>
              <a:t>-  같은 학교, 학년, 반 친구들과 연결되어 타겟팅이 확실하고 자연스러운 소셜 네트워크 형성 가능</a:t>
            </a:r>
          </a:p>
          <a:p>
            <a:r>
              <a:rPr lang="en-US"/>
              <a:t/>
            </a:r>
          </a:p>
          <a:p>
            <a:r>
              <a:rPr lang="en-US"/>
              <a:t>3. 네트워크 형성 가능</a:t>
            </a:r>
          </a:p>
          <a:p>
            <a:r>
              <a:rPr lang="en-US"/>
              <a:t> - 기존 SNS보다 접근성이 높아 친구들과의 소통을 쉽게 유지 가능</a:t>
            </a:r>
          </a:p>
          <a:p>
            <a:r>
              <a:rPr lang="en-US"/>
              <a:t/>
            </a:r>
          </a:p>
          <a:p>
            <a:r>
              <a:rPr lang="en-US"/>
              <a:t>4. 게임화 요소 및 미션 도입</a:t>
            </a:r>
          </a:p>
          <a:p>
            <a:r>
              <a:rPr lang="en-US"/>
              <a:t> - Hype와 Zellu는 미션 및 칭찬 기능을 활용해 게임처럼 즐길 수 있도록 설계됨</a:t>
            </a:r>
          </a:p>
          <a:p>
            <a:r>
              <a:rPr lang="en-US"/>
              <a:t> - ‘하입’ 개념을 통해 사용자 간의 관계를 강화하고, 스토리 카드 수집 등 지속적인 흥미를 유도</a:t>
            </a:r>
          </a:p>
          <a:p>
            <a:r>
              <a:rPr lang="en-US"/>
              <a:t/>
            </a:r>
          </a:p>
          <a:p>
            <a:r>
              <a:rPr lang="en-US"/>
              <a:t>5. 빠른 네트워크 효과</a:t>
            </a:r>
          </a:p>
          <a:p>
            <a:r>
              <a:rPr lang="en-US"/>
              <a:t> - 사용자 수가 많아질수록 서비스의 재미가 증가하는 구조로 되어 있어, 초반에 바이럴 효과를 통해 빠르게 확산 가능</a:t>
            </a:r>
          </a:p>
          <a:p>
            <a:r>
              <a:rPr lang="en-US"/>
              <a:t> - 10~20대의 SNS 습관을 반영한 직관적인 UI/UX 제공</a:t>
            </a:r>
          </a:p>
          <a:p>
            <a:r>
              <a:rPr lang="en-US"/>
              <a:t/>
            </a:r>
          </a:p>
          <a:p>
            <a:r>
              <a:rPr lang="en-US"/>
              <a:t>❌ 단점</a:t>
            </a:r>
          </a:p>
          <a:p>
            <a:r>
              <a:rPr lang="en-US"/>
              <a:t/>
            </a:r>
          </a:p>
          <a:p>
            <a:r>
              <a:rPr lang="en-US"/>
              <a:t>1. 반복적인 경험으로 인한 흥미 감소</a:t>
            </a:r>
          </a:p>
          <a:p>
            <a:r>
              <a:rPr lang="en-US"/>
              <a:t> - 익명 투표 및 칭찬 기능은 처음에는 흥미를 끌지만, 동일한 패턴이 반복되면 신선함이 떨어져 장기적인 사용자 유지가 어려움</a:t>
            </a:r>
          </a:p>
          <a:p>
            <a:r>
              <a:rPr lang="en-US"/>
              <a:t/>
            </a:r>
          </a:p>
          <a:p>
            <a:r>
              <a:rPr lang="en-US"/>
              <a:t>2. 익명성으로 인한 악성 유저 문제</a:t>
            </a:r>
          </a:p>
          <a:p>
            <a:r>
              <a:rPr lang="en-US"/>
              <a:t> - 익명성을 악용한 악성 댓글, 따돌림, 사이버 괴롭힘 등의 문제 발생 가능</a:t>
            </a:r>
          </a:p>
          <a:p>
            <a:r>
              <a:rPr lang="en-US"/>
              <a:t/>
            </a:r>
          </a:p>
          <a:p>
            <a:r>
              <a:rPr lang="en-US"/>
              <a:t>3. 한정된 타겟층</a:t>
            </a:r>
          </a:p>
          <a:p>
            <a:r>
              <a:rPr lang="en-US"/>
              <a:t> - Skrr, Hype는 주로 10대 학생들을 타겟으로 하여 성인층 유입이 어려움</a:t>
            </a:r>
          </a:p>
          <a:p>
            <a:r>
              <a:rPr lang="en-US"/>
              <a:t> - Zellu도 대학생까지만 가능해 전체적인 사용자층이 제한적</a:t>
            </a:r>
          </a:p>
          <a:p>
            <a:r>
              <a:rPr lang="en-US"/>
              <a:t/>
            </a:r>
          </a:p>
          <a:p>
            <a:r>
              <a:rPr lang="en-US"/>
              <a:t>4. 경쟁과 소외감 유발 가능성</a:t>
            </a:r>
          </a:p>
          <a:p>
            <a:r>
              <a:rPr lang="en-US"/>
              <a:t> - 인기 투표나 칭찬 시스템이 특정 사용자들에게 집중될 경우, 일부 사용자들이 소외감을 느낄 수 있음</a:t>
            </a:r>
          </a:p>
          <a:p>
            <a:r>
              <a:rPr lang="en-US"/>
              <a:t> - 친구들 사이에서 비교와 경쟁을 유도할 위험이 있음</a:t>
            </a:r>
          </a:p>
          <a:p>
            <a:r>
              <a:rPr lang="en-US"/>
              <a:t/>
            </a:r>
          </a:p>
          <a:p>
            <a:r>
              <a:rPr lang="en-US"/>
              <a:t>5. 연애 목적의 주된 초점</a:t>
            </a:r>
          </a:p>
          <a:p>
            <a:r>
              <a:rPr lang="en-US"/>
              <a:t> - Zellu, Hype, Skrr는 대부분 연애 및 호감 기반의 소셜 활동에 집중되어, 다른 목적으로 사용하기에는 제한적일 수 있음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저희는 이를 기반으로 유레카 구성원들이 사용할 수 있는 밸런스 게임을 제작했습니다.</a:t>
            </a:r>
          </a:p>
          <a:p>
            <a:r>
              <a:rPr lang="en-US"/>
              <a:t/>
            </a:r>
          </a:p>
          <a:p>
            <a:r>
              <a:rPr lang="en-US"/>
              <a:t>매일 새로운 투표가 이루어지고 4명의 후보자가 랜덤으로 선택되며, 타이머를 통해 결과를 한 번에 발표하기 때문에 사용자들이 결과 발표 순간을 기대하고 집중할 수 있도록 설계했습니다.</a:t>
            </a:r>
          </a:p>
          <a:p>
            <a:r>
              <a:rPr lang="en-US"/>
              <a:t/>
            </a:r>
          </a:p>
          <a:p>
            <a:r>
              <a:rPr lang="en-US"/>
              <a:t>또한, 연애나 호감 위주의 질문 보다는 '무인도에서 누가 가장 잘 살아남을 수 있을까'와 같이 흥미롭고 유머러스한 주제를 제공하여 구성원들 간의 즐거운 소통을 이끌어 낼 수 있습니다.</a:t>
            </a:r>
          </a:p>
          <a:p>
            <a:r>
              <a:rPr lang="en-US"/>
              <a:t/>
            </a:r>
          </a:p>
          <a:p>
            <a:r>
              <a:rPr lang="en-US"/>
              <a:t>유레카 구성원 전용 웹이기 때문에 다른 앱들처럼 외부로 확장되지 않고, 익명으로 댓글을 작성할 수 있는 커뮤니티를 만들어 구성원으로써의 결속감을 강화하고, 기존 앱들은 유료 결제 시 사용자를 유추할 수 있는 반면, 우리 웹에서는 누가 투표했는지 전혀 알 수 없기 때문에 사용자의 부담을 크게 줄여줄 수 있다는 장점이 있습니다.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❗차별화 요소❗</a:t>
            </a:r>
          </a:p>
          <a:p>
            <a:r>
              <a:rPr lang="en-US"/>
              <a:t/>
            </a:r>
          </a:p>
          <a:p>
            <a:r>
              <a:rPr lang="en-US"/>
              <a:t>1. 매일 변화하는 투표</a:t>
            </a:r>
          </a:p>
          <a:p>
            <a:r>
              <a:rPr lang="en-US"/>
              <a:t> - 매일 새로운 투표가 이루어지고 4명의 후보자가 랜덤으로 선택되어, 반복적인 경험에서 벗어나 흥미를 유지할 수 있음</a:t>
            </a:r>
          </a:p>
          <a:p>
            <a:r>
              <a:rPr lang="en-US"/>
              <a:t>(사용자가 하루하루 다른 투표를 기다릴 수 있게 만듬)</a:t>
            </a:r>
          </a:p>
          <a:p>
            <a:r>
              <a:rPr lang="en-US"/>
              <a:t/>
            </a:r>
          </a:p>
          <a:p>
            <a:r>
              <a:rPr lang="en-US"/>
              <a:t>2. 유연한 투표 주제</a:t>
            </a:r>
          </a:p>
          <a:p>
            <a:r>
              <a:rPr lang="en-US"/>
              <a:t> - 흥미롭고 유머러스한 주제를 제공하여, 사용자가 단순한 선택이 아닌 재미있는 질문을 통해 참여를 유도</a:t>
            </a:r>
          </a:p>
          <a:p>
            <a:r>
              <a:rPr lang="en-US"/>
              <a:t>(기존의 앱은 주로 연애나 호감 기반의 주제에 집중하는 반면, 더욱 창의적이고 다양한 주제로 참여 유도 가능)</a:t>
            </a:r>
          </a:p>
          <a:p>
            <a:r>
              <a:rPr lang="en-US"/>
              <a:t/>
            </a:r>
          </a:p>
          <a:p>
            <a:r>
              <a:rPr lang="en-US"/>
              <a:t>3. 목표 지향적인 커뮤니티 분위기</a:t>
            </a:r>
          </a:p>
          <a:p>
            <a:r>
              <a:rPr lang="en-US"/>
              <a:t> - 구성원 전용이기 때문에 다른 앱들처럼 외부로 확장되지 않고, 익명으로 댓글을 작성할 수 있는 커뮤니티가 존재하기 때문에 구성원으로써 더 강한 결속감을 느낄 수 있게 해줌</a:t>
            </a:r>
          </a:p>
          <a:p>
            <a:r>
              <a:rPr lang="en-US"/>
              <a:t/>
            </a:r>
          </a:p>
          <a:p>
            <a:r>
              <a:rPr lang="en-US"/>
              <a:t>4. 결과 발표의 트리거 요소</a:t>
            </a:r>
          </a:p>
          <a:p>
            <a:r>
              <a:rPr lang="en-US"/>
              <a:t> - 타이머를 통해 결과를 한 번에 발표하기 때문에 사용자들이 결과 발표 순간을 기대하고 집중하게 할 수 있음</a:t>
            </a:r>
          </a:p>
          <a:p>
            <a:r>
              <a:rPr lang="en-US"/>
              <a:t/>
            </a:r>
          </a:p>
          <a:p>
            <a:r>
              <a:rPr lang="en-US"/>
              <a:t>5. 완전 익명성 보장</a:t>
            </a:r>
          </a:p>
          <a:p>
            <a:r>
              <a:rPr lang="en-US"/>
              <a:t> - 기존 앱들은 유료 결제 시 사용자를 유추할 수 있는 반면, 누가 투표했는지 전혀 알 수 없음</a:t>
            </a:r>
          </a:p>
          <a:p>
            <a:r>
              <a:rPr lang="en-US"/>
              <a:t>(사용자가 자유롭고 부담 없이 참여 가능)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https://www.canva.com/design/DAGiOE3zNqk/Y3jDtKQ0OPxRl-MN4o6DkA/edit" TargetMode="External" Type="http://schemas.openxmlformats.org/officeDocument/2006/relationships/hyperlink"/><Relationship Id="rId6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https://github.com/Ureca-Mini-Project-Team4/Oh-no-its-me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0.jpeg" Type="http://schemas.openxmlformats.org/officeDocument/2006/relationships/image"/><Relationship Id="rId6" Target="../media/VAGiUrM6MwA.mp4" Type="http://schemas.openxmlformats.org/officeDocument/2006/relationships/video"/><Relationship Id="rId7" Target="../media/VAGiUrM6MwA.mp4" Type="http://schemas.microsoft.com/office/2007/relationships/media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1.jpeg" Type="http://schemas.openxmlformats.org/officeDocument/2006/relationships/image"/><Relationship Id="rId6" Target="../media/VAGiURcd8gs.mp4" Type="http://schemas.openxmlformats.org/officeDocument/2006/relationships/video"/><Relationship Id="rId7" Target="../media/VAGiURcd8gs.mp4" Type="http://schemas.microsoft.com/office/2007/relationships/media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1.jpeg" Type="http://schemas.openxmlformats.org/officeDocument/2006/relationships/image"/><Relationship Id="rId6" Target="../media/VAGiURcd8gs.mp4" Type="http://schemas.openxmlformats.org/officeDocument/2006/relationships/video"/><Relationship Id="rId7" Target="../media/VAGiURcd8gs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2.jpeg" Type="http://schemas.openxmlformats.org/officeDocument/2006/relationships/image"/><Relationship Id="rId6" Target="../media/VAGiVEFZ-4k.mp4" Type="http://schemas.openxmlformats.org/officeDocument/2006/relationships/video"/><Relationship Id="rId7" Target="../media/VAGiVEFZ-4k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3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3.jpeg" Type="http://schemas.openxmlformats.org/officeDocument/2006/relationships/image"/><Relationship Id="rId6" Target="../media/VAGiUpWvAPE.mp4" Type="http://schemas.openxmlformats.org/officeDocument/2006/relationships/video"/><Relationship Id="rId7" Target="../media/VAGiUpWvAPE.mp4" Type="http://schemas.microsoft.com/office/2007/relationships/media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4.jpeg" Type="http://schemas.openxmlformats.org/officeDocument/2006/relationships/image"/><Relationship Id="rId6" Target="../media/VAGiVOitwrg.mp4" Type="http://schemas.openxmlformats.org/officeDocument/2006/relationships/video"/><Relationship Id="rId7" Target="../media/VAGiVOitwrg.mp4" Type="http://schemas.microsoft.com/office/2007/relationships/media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5.jpeg" Type="http://schemas.openxmlformats.org/officeDocument/2006/relationships/image"/><Relationship Id="rId6" Target="../media/VAGiVPpzJW0.mp4" Type="http://schemas.openxmlformats.org/officeDocument/2006/relationships/video"/><Relationship Id="rId7" Target="../media/VAGiVPpzJW0.mp4" Type="http://schemas.microsoft.com/office/2007/relationships/media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6.jpeg" Type="http://schemas.openxmlformats.org/officeDocument/2006/relationships/image"/><Relationship Id="rId6" Target="../media/VAGiVLlxOn8.mp4" Type="http://schemas.openxmlformats.org/officeDocument/2006/relationships/video"/><Relationship Id="rId7" Target="../media/VAGiVLlxOn8.mp4" Type="http://schemas.microsoft.com/office/2007/relationships/media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7.jpeg" Type="http://schemas.openxmlformats.org/officeDocument/2006/relationships/image"/><Relationship Id="rId6" Target="../media/VAGiP5tmPlY.mp4" Type="http://schemas.openxmlformats.org/officeDocument/2006/relationships/video"/><Relationship Id="rId7" Target="../media/VAGiP5tmPlY.mp4" Type="http://schemas.microsoft.com/office/2007/relationships/media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8.jpeg" Type="http://schemas.openxmlformats.org/officeDocument/2006/relationships/image"/><Relationship Id="rId6" Target="../media/VAGiP3OFCUA.mp4" Type="http://schemas.openxmlformats.org/officeDocument/2006/relationships/video"/><Relationship Id="rId7" Target="../media/VAGiP3OFCUA.mp4" Type="http://schemas.microsoft.com/office/2007/relationships/media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9.jpeg" Type="http://schemas.openxmlformats.org/officeDocument/2006/relationships/image"/><Relationship Id="rId6" Target="../media/VAGiP4CBEf4.mp4" Type="http://schemas.openxmlformats.org/officeDocument/2006/relationships/video"/><Relationship Id="rId7" Target="../media/VAGiP4CBEf4.mp4" Type="http://schemas.microsoft.com/office/2007/relationships/media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0.jpeg" Type="http://schemas.openxmlformats.org/officeDocument/2006/relationships/image"/><Relationship Id="rId6" Target="../media/VAGiPwkIu6o.mp4" Type="http://schemas.openxmlformats.org/officeDocument/2006/relationships/video"/><Relationship Id="rId7" Target="../media/VAGiPwkIu6o.mp4" Type="http://schemas.microsoft.com/office/2007/relationships/media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1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6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4468988" y="1919789"/>
            <a:ext cx="1943816" cy="1943816"/>
          </a:xfrm>
          <a:custGeom>
            <a:avLst/>
            <a:gdLst/>
            <a:ahLst/>
            <a:cxnLst/>
            <a:rect r="r" b="b" t="t" l="l"/>
            <a:pathLst>
              <a:path h="1943816" w="1943816">
                <a:moveTo>
                  <a:pt x="0" y="0"/>
                </a:moveTo>
                <a:lnTo>
                  <a:pt x="1943816" y="0"/>
                </a:lnTo>
                <a:lnTo>
                  <a:pt x="1943816" y="1943816"/>
                </a:lnTo>
                <a:lnTo>
                  <a:pt x="0" y="194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24304" y="2541737"/>
            <a:ext cx="7725563" cy="1503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미니 프로젝트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75196" y="4454155"/>
            <a:ext cx="14537608" cy="177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0"/>
              </a:lnSpc>
            </a:pPr>
            <a:r>
              <a:rPr lang="en-US" sz="4000" b="true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익명 투표 기반 밸런스 게임 &amp; 커뮤니티 플랫폼</a:t>
            </a:r>
          </a:p>
          <a:p>
            <a:pPr algn="l">
              <a:lnSpc>
                <a:spcPts val="8732"/>
              </a:lnSpc>
            </a:pPr>
            <a:r>
              <a:rPr lang="en-US" sz="5900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너로 정했다!👊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81621" y="2541737"/>
            <a:ext cx="4402966" cy="1503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86808" y="7656131"/>
            <a:ext cx="7725996" cy="50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LG유플러스 유레카 2기 프론트엔드 대면반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83104" y="8284792"/>
            <a:ext cx="518318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이영주 | 박은서 | 이다예 | 진영호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1929" y="2022124"/>
            <a:ext cx="5591266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MINI </a:t>
            </a: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 TEAM 4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541959">
            <a:off x="310221" y="6680751"/>
            <a:ext cx="4583210" cy="4313946"/>
          </a:xfrm>
          <a:custGeom>
            <a:avLst/>
            <a:gdLst/>
            <a:ahLst/>
            <a:cxnLst/>
            <a:rect r="r" b="b" t="t" l="l"/>
            <a:pathLst>
              <a:path h="4313946" w="4583210">
                <a:moveTo>
                  <a:pt x="0" y="0"/>
                </a:moveTo>
                <a:lnTo>
                  <a:pt x="4583210" y="0"/>
                </a:lnTo>
                <a:lnTo>
                  <a:pt x="4583210" y="4313946"/>
                </a:lnTo>
                <a:lnTo>
                  <a:pt x="0" y="43139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5400000">
            <a:off x="5313809" y="5281590"/>
            <a:ext cx="418974" cy="294474"/>
            <a:chOff x="0" y="0"/>
            <a:chExt cx="812800" cy="5712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571273"/>
            </a:xfrm>
            <a:custGeom>
              <a:avLst/>
              <a:gdLst/>
              <a:ahLst/>
              <a:cxnLst/>
              <a:rect r="r" b="b" t="t" l="l"/>
              <a:pathLst>
                <a:path h="571273" w="812800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4A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2569703" y="5281590"/>
            <a:ext cx="418974" cy="294474"/>
            <a:chOff x="0" y="0"/>
            <a:chExt cx="812800" cy="5712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571273"/>
            </a:xfrm>
            <a:custGeom>
              <a:avLst/>
              <a:gdLst/>
              <a:ahLst/>
              <a:cxnLst/>
              <a:rect r="r" b="b" t="t" l="l"/>
              <a:pathLst>
                <a:path h="571273" w="812800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4A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1099" y="1694012"/>
            <a:ext cx="8091608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61158" y="2333432"/>
            <a:ext cx="52483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5196" y="7266648"/>
            <a:ext cx="3655729" cy="70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프로젝트 기획 및 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주제 선정과 목표 설정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70834" y="7266648"/>
            <a:ext cx="2690755" cy="70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ERD 기획 및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데이터베이스 구축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50462" y="7266648"/>
            <a:ext cx="2690755" cy="70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API 개발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Swagger 설정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189691" y="3924381"/>
            <a:ext cx="3008893" cy="300889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361269" y="5171685"/>
            <a:ext cx="2665738" cy="104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 및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 설정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36503" y="4471184"/>
            <a:ext cx="2315270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470660" y="3924381"/>
            <a:ext cx="3008893" cy="300889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9642238" y="5171619"/>
            <a:ext cx="2665738" cy="104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DB 및 API 설계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817472" y="4471184"/>
            <a:ext cx="2315270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103902" y="3924381"/>
            <a:ext cx="3008893" cy="300889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3275479" y="5428794"/>
            <a:ext cx="2665738" cy="53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백엔드 개발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50714" y="4471184"/>
            <a:ext cx="2315270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  <p:grpSp>
        <p:nvGrpSpPr>
          <p:cNvPr name="Group 34" id="34"/>
          <p:cNvGrpSpPr/>
          <p:nvPr/>
        </p:nvGrpSpPr>
        <p:grpSpPr>
          <a:xfrm rot="5400000">
            <a:off x="8932962" y="5281590"/>
            <a:ext cx="418974" cy="294474"/>
            <a:chOff x="0" y="0"/>
            <a:chExt cx="812800" cy="57127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571273"/>
            </a:xfrm>
            <a:custGeom>
              <a:avLst/>
              <a:gdLst/>
              <a:ahLst/>
              <a:cxnLst/>
              <a:rect r="r" b="b" t="t" l="l"/>
              <a:pathLst>
                <a:path h="571273" w="812800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54AB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6060859" y="7266648"/>
            <a:ext cx="2690755" cy="70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플로우차트 설계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스토리라인 기획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5808844" y="3924381"/>
            <a:ext cx="3008893" cy="300889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5980421" y="5171685"/>
            <a:ext cx="2665738" cy="1046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스토리라인 기획 및 설계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155655" y="4471184"/>
            <a:ext cx="2315270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>
              <a:hlinkClick r:id="rId5" tooltip="https://www.canva.com/design/DAGiOE3zNqk/Y3jDtKQ0OPxRl-MN4o6DkA/edit"/>
            </p:cNvPr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369666" y="4522352"/>
            <a:ext cx="13818531" cy="4410623"/>
          </a:xfrm>
          <a:custGeom>
            <a:avLst/>
            <a:gdLst/>
            <a:ahLst/>
            <a:cxnLst/>
            <a:rect r="r" b="b" t="t" l="l"/>
            <a:pathLst>
              <a:path h="4410623" w="13818531">
                <a:moveTo>
                  <a:pt x="0" y="0"/>
                </a:moveTo>
                <a:lnTo>
                  <a:pt x="13818531" y="0"/>
                </a:lnTo>
                <a:lnTo>
                  <a:pt x="13818531" y="4410623"/>
                </a:lnTo>
                <a:lnTo>
                  <a:pt x="0" y="44106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4182" r="0" b="-4204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1158" y="2333432"/>
            <a:ext cx="52483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7333" y="3034930"/>
            <a:ext cx="7266667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브레인 스토밍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61158" y="2333432"/>
            <a:ext cx="52483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129432" y="3960377"/>
            <a:ext cx="12029136" cy="5395489"/>
          </a:xfrm>
          <a:custGeom>
            <a:avLst/>
            <a:gdLst/>
            <a:ahLst/>
            <a:cxnLst/>
            <a:rect r="r" b="b" t="t" l="l"/>
            <a:pathLst>
              <a:path h="5395489" w="12029136">
                <a:moveTo>
                  <a:pt x="0" y="0"/>
                </a:moveTo>
                <a:lnTo>
                  <a:pt x="12029136" y="0"/>
                </a:lnTo>
                <a:lnTo>
                  <a:pt x="12029136" y="5395489"/>
                </a:lnTo>
                <a:lnTo>
                  <a:pt x="0" y="539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02" r="0" b="-316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77333" y="3034930"/>
            <a:ext cx="7266667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FlowChart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912566" y="4564307"/>
            <a:ext cx="12462868" cy="4922833"/>
          </a:xfrm>
          <a:custGeom>
            <a:avLst/>
            <a:gdLst/>
            <a:ahLst/>
            <a:cxnLst/>
            <a:rect r="r" b="b" t="t" l="l"/>
            <a:pathLst>
              <a:path h="4922833" w="12462868">
                <a:moveTo>
                  <a:pt x="0" y="0"/>
                </a:moveTo>
                <a:lnTo>
                  <a:pt x="12462868" y="0"/>
                </a:lnTo>
                <a:lnTo>
                  <a:pt x="12462868" y="4922833"/>
                </a:lnTo>
                <a:lnTo>
                  <a:pt x="0" y="4922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61158" y="2333432"/>
            <a:ext cx="52483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WORK 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99734" y="3509015"/>
            <a:ext cx="4544266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by Github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7333" y="3034930"/>
            <a:ext cx="7266667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간트차트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280140" y="3960377"/>
            <a:ext cx="1323267" cy="1418065"/>
          </a:xfrm>
          <a:custGeom>
            <a:avLst/>
            <a:gdLst/>
            <a:ahLst/>
            <a:cxnLst/>
            <a:rect r="r" b="b" t="t" l="l"/>
            <a:pathLst>
              <a:path h="1418065" w="1323267">
                <a:moveTo>
                  <a:pt x="0" y="0"/>
                </a:moveTo>
                <a:lnTo>
                  <a:pt x="1323267" y="0"/>
                </a:lnTo>
                <a:lnTo>
                  <a:pt x="1323267" y="1418064"/>
                </a:lnTo>
                <a:lnTo>
                  <a:pt x="0" y="1418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635" t="-9482" r="-16362" b="-1555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69617" y="5997641"/>
            <a:ext cx="1144314" cy="1144314"/>
          </a:xfrm>
          <a:custGeom>
            <a:avLst/>
            <a:gdLst/>
            <a:ahLst/>
            <a:cxnLst/>
            <a:rect r="r" b="b" t="t" l="l"/>
            <a:pathLst>
              <a:path h="1144314" w="1144314">
                <a:moveTo>
                  <a:pt x="0" y="0"/>
                </a:moveTo>
                <a:lnTo>
                  <a:pt x="1144313" y="0"/>
                </a:lnTo>
                <a:lnTo>
                  <a:pt x="1144313" y="1144313"/>
                </a:lnTo>
                <a:lnTo>
                  <a:pt x="0" y="1144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80140" y="7829634"/>
            <a:ext cx="1083635" cy="1083635"/>
          </a:xfrm>
          <a:custGeom>
            <a:avLst/>
            <a:gdLst/>
            <a:ahLst/>
            <a:cxnLst/>
            <a:rect r="r" b="b" t="t" l="l"/>
            <a:pathLst>
              <a:path h="1083635" w="1083635">
                <a:moveTo>
                  <a:pt x="0" y="0"/>
                </a:moveTo>
                <a:lnTo>
                  <a:pt x="1083635" y="0"/>
                </a:lnTo>
                <a:lnTo>
                  <a:pt x="1083635" y="1083635"/>
                </a:lnTo>
                <a:lnTo>
                  <a:pt x="0" y="1083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72066" y="5719350"/>
            <a:ext cx="2787510" cy="1742194"/>
          </a:xfrm>
          <a:custGeom>
            <a:avLst/>
            <a:gdLst/>
            <a:ahLst/>
            <a:cxnLst/>
            <a:rect r="r" b="b" t="t" l="l"/>
            <a:pathLst>
              <a:path h="1742194" w="2787510">
                <a:moveTo>
                  <a:pt x="0" y="0"/>
                </a:moveTo>
                <a:lnTo>
                  <a:pt x="2787510" y="0"/>
                </a:lnTo>
                <a:lnTo>
                  <a:pt x="2787510" y="1742194"/>
                </a:lnTo>
                <a:lnTo>
                  <a:pt x="0" y="17421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54127" y="4101121"/>
            <a:ext cx="331035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SpringBoot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33529" y="4549851"/>
            <a:ext cx="566751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Java 기반 애플리케이션 프레임워크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다양한 데이터 소스에 대한 통합된 접근 방식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33529" y="6026216"/>
            <a:ext cx="2303762" cy="41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941" spc="-197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33529" y="6482294"/>
            <a:ext cx="5973536" cy="63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397" indent="-201699" lvl="1">
              <a:lnSpc>
                <a:spcPts val="2615"/>
              </a:lnSpc>
              <a:buFont typeface="Arial"/>
              <a:buChar char="•"/>
            </a:pPr>
            <a:r>
              <a:rPr lang="en-US" sz="186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관계형 데이터베이스(RDBMS) 관리 시스템</a:t>
            </a:r>
          </a:p>
          <a:p>
            <a:pPr algn="l" marL="403397" indent="-201699" lvl="1">
              <a:lnSpc>
                <a:spcPts val="2615"/>
              </a:lnSpc>
              <a:buFont typeface="Arial"/>
              <a:buChar char="•"/>
            </a:pPr>
            <a:r>
              <a:rPr lang="en-US" sz="186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빠르고 안정적이며 확장이 쉽고, 사용이 간단함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24424" y="7911044"/>
            <a:ext cx="2303762" cy="41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8"/>
              </a:lnSpc>
            </a:pPr>
            <a:r>
              <a:rPr lang="en-US" sz="2941" spc="-197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MyBatis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24424" y="8367122"/>
            <a:ext cx="6800850" cy="63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397" indent="-201699" lvl="1">
              <a:lnSpc>
                <a:spcPts val="2615"/>
              </a:lnSpc>
              <a:buFont typeface="Arial"/>
              <a:buChar char="•"/>
            </a:pPr>
            <a:r>
              <a:rPr lang="en-US" sz="186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자바 퍼시스턴스 프레임워크</a:t>
            </a:r>
          </a:p>
          <a:p>
            <a:pPr algn="l" marL="403397" indent="-201699" lvl="1">
              <a:lnSpc>
                <a:spcPts val="2615"/>
              </a:lnSpc>
              <a:buFont typeface="Arial"/>
              <a:buChar char="•"/>
            </a:pPr>
            <a:r>
              <a:rPr lang="en-US" sz="1868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SQL문과 프로그래밍 코드의 분리로, 쿼리문 작성이 쉬움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77333" y="3034930"/>
            <a:ext cx="7266667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기술스택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5659576" y="4669409"/>
            <a:ext cx="1620564" cy="1921038"/>
          </a:xfrm>
          <a:prstGeom prst="line">
            <a:avLst/>
          </a:prstGeom>
          <a:ln cap="flat" w="38100">
            <a:solidFill>
              <a:srgbClr val="CCD6DD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V="true">
            <a:off x="5659576" y="6569798"/>
            <a:ext cx="1710040" cy="20649"/>
          </a:xfrm>
          <a:prstGeom prst="line">
            <a:avLst/>
          </a:prstGeom>
          <a:ln cap="flat" w="38100">
            <a:solidFill>
              <a:srgbClr val="CCD6DD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5659576" y="6590447"/>
            <a:ext cx="1620564" cy="1781004"/>
          </a:xfrm>
          <a:prstGeom prst="line">
            <a:avLst/>
          </a:prstGeom>
          <a:ln cap="flat" w="38100">
            <a:solidFill>
              <a:srgbClr val="CCD6DD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811667" y="5143500"/>
            <a:ext cx="6273572" cy="3905299"/>
          </a:xfrm>
          <a:custGeom>
            <a:avLst/>
            <a:gdLst/>
            <a:ahLst/>
            <a:cxnLst/>
            <a:rect r="r" b="b" t="t" l="l"/>
            <a:pathLst>
              <a:path h="3905299" w="6273572">
                <a:moveTo>
                  <a:pt x="0" y="0"/>
                </a:moveTo>
                <a:lnTo>
                  <a:pt x="6273572" y="0"/>
                </a:lnTo>
                <a:lnTo>
                  <a:pt x="6273572" y="3905299"/>
                </a:lnTo>
                <a:lnTo>
                  <a:pt x="0" y="3905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1868" y="4643648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Gradle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91868" y="6266720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Dependency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91868" y="5234198"/>
            <a:ext cx="439386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빠른 빌드를 위해 gradle 사용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91868" y="6466286"/>
            <a:ext cx="6037597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spring-boot-starter-security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spring-boot-starter-web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spring-boot-devtools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mybatis-spring-boot-starter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lombok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springdoc-openapi-starter-webmvc-ui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7333" y="3034930"/>
            <a:ext cx="7266667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SpringBoot 설정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11667" y="4643648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spc="-200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How to Run</a:t>
            </a: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 in README.md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113524" y="4074677"/>
            <a:ext cx="12060951" cy="5299007"/>
          </a:xfrm>
          <a:custGeom>
            <a:avLst/>
            <a:gdLst/>
            <a:ahLst/>
            <a:cxnLst/>
            <a:rect r="r" b="b" t="t" l="l"/>
            <a:pathLst>
              <a:path h="5299007" w="12060951">
                <a:moveTo>
                  <a:pt x="0" y="0"/>
                </a:moveTo>
                <a:lnTo>
                  <a:pt x="12060952" y="0"/>
                </a:lnTo>
                <a:lnTo>
                  <a:pt x="12060952" y="5299007"/>
                </a:lnTo>
                <a:lnTo>
                  <a:pt x="0" y="5299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55" t="-14728" r="-638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7333" y="3034930"/>
            <a:ext cx="7266667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ERD 다이어그램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187768" y="3535201"/>
            <a:ext cx="3051607" cy="5868475"/>
          </a:xfrm>
          <a:custGeom>
            <a:avLst/>
            <a:gdLst/>
            <a:ahLst/>
            <a:cxnLst/>
            <a:rect r="r" b="b" t="t" l="l"/>
            <a:pathLst>
              <a:path h="5868475" w="3051607">
                <a:moveTo>
                  <a:pt x="0" y="0"/>
                </a:moveTo>
                <a:lnTo>
                  <a:pt x="3051606" y="0"/>
                </a:lnTo>
                <a:lnTo>
                  <a:pt x="3051606" y="5868475"/>
                </a:lnTo>
                <a:lnTo>
                  <a:pt x="0" y="5868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7333" y="3034930"/>
            <a:ext cx="7266667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폴더 구조</a:t>
            </a:r>
          </a:p>
        </p:txBody>
      </p:sp>
      <p:sp>
        <p:nvSpPr>
          <p:cNvPr name="AutoShape 11" id="11"/>
          <p:cNvSpPr/>
          <p:nvPr/>
        </p:nvSpPr>
        <p:spPr>
          <a:xfrm>
            <a:off x="7072504" y="4624496"/>
            <a:ext cx="2071496" cy="0"/>
          </a:xfrm>
          <a:prstGeom prst="line">
            <a:avLst/>
          </a:prstGeom>
          <a:ln cap="flat" w="38100">
            <a:solidFill>
              <a:srgbClr val="FF54A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9305945" y="4435207"/>
            <a:ext cx="603759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후보자 선정 API</a:t>
            </a:r>
          </a:p>
        </p:txBody>
      </p:sp>
      <p:sp>
        <p:nvSpPr>
          <p:cNvPr name="AutoShape 13" id="13"/>
          <p:cNvSpPr/>
          <p:nvPr/>
        </p:nvSpPr>
        <p:spPr>
          <a:xfrm>
            <a:off x="7072504" y="4881671"/>
            <a:ext cx="2383374" cy="0"/>
          </a:xfrm>
          <a:prstGeom prst="line">
            <a:avLst/>
          </a:prstGeom>
          <a:ln cap="flat" w="38100">
            <a:solidFill>
              <a:srgbClr val="FF54A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6916555" y="5143500"/>
            <a:ext cx="4470425" cy="4672"/>
          </a:xfrm>
          <a:prstGeom prst="line">
            <a:avLst/>
          </a:prstGeom>
          <a:ln cap="flat" w="38100">
            <a:solidFill>
              <a:srgbClr val="FF54A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6713571" y="5360708"/>
            <a:ext cx="2071496" cy="0"/>
          </a:xfrm>
          <a:prstGeom prst="line">
            <a:avLst/>
          </a:prstGeom>
          <a:ln cap="flat" w="38100">
            <a:solidFill>
              <a:srgbClr val="FF54A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6713571" y="5620671"/>
            <a:ext cx="2071496" cy="0"/>
          </a:xfrm>
          <a:prstGeom prst="line">
            <a:avLst/>
          </a:prstGeom>
          <a:ln cap="flat" w="38100">
            <a:solidFill>
              <a:srgbClr val="FF54A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6713571" y="6096921"/>
            <a:ext cx="2071496" cy="0"/>
          </a:xfrm>
          <a:prstGeom prst="line">
            <a:avLst/>
          </a:prstGeom>
          <a:ln cap="flat" w="38100">
            <a:solidFill>
              <a:srgbClr val="FF54A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1588153" y="4942687"/>
            <a:ext cx="603759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스프링부트앱 전역설정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12357" y="4732387"/>
            <a:ext cx="603759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댓글 CRUD API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74653" y="5169629"/>
            <a:ext cx="603759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투표 관리 API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74653" y="5478741"/>
            <a:ext cx="603759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유저 관리 API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11893" y="5928321"/>
            <a:ext cx="603759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투표 결과 API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4326" y="6402673"/>
            <a:ext cx="603759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전역 예외처리 핸들러</a:t>
            </a:r>
          </a:p>
        </p:txBody>
      </p:sp>
      <p:sp>
        <p:nvSpPr>
          <p:cNvPr name="AutoShape 24" id="24"/>
          <p:cNvSpPr/>
          <p:nvPr/>
        </p:nvSpPr>
        <p:spPr>
          <a:xfrm>
            <a:off x="8108252" y="6574123"/>
            <a:ext cx="2071496" cy="0"/>
          </a:xfrm>
          <a:prstGeom prst="line">
            <a:avLst/>
          </a:prstGeom>
          <a:ln cap="flat" w="38100">
            <a:solidFill>
              <a:srgbClr val="FF54A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6713571" y="7307548"/>
            <a:ext cx="2071496" cy="0"/>
          </a:xfrm>
          <a:prstGeom prst="line">
            <a:avLst/>
          </a:prstGeom>
          <a:ln cap="flat" w="38100">
            <a:solidFill>
              <a:srgbClr val="FF54A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8974653" y="7147528"/>
            <a:ext cx="603759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MyBatis 설정을 위한 Mapper 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7702202" y="9239250"/>
            <a:ext cx="2165729" cy="0"/>
          </a:xfrm>
          <a:prstGeom prst="line">
            <a:avLst/>
          </a:prstGeom>
          <a:ln cap="flat" w="38100">
            <a:solidFill>
              <a:srgbClr val="FF54AB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0">
            <a:off x="10054268" y="9066848"/>
            <a:ext cx="603759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공통 애플리케이션 속성 설정 (보안을 위해 비공개)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763005" y="3363699"/>
            <a:ext cx="5732901" cy="5596745"/>
          </a:xfrm>
          <a:custGeom>
            <a:avLst/>
            <a:gdLst/>
            <a:ahLst/>
            <a:cxnLst/>
            <a:rect r="r" b="b" t="t" l="l"/>
            <a:pathLst>
              <a:path h="5596745" w="5732901">
                <a:moveTo>
                  <a:pt x="0" y="0"/>
                </a:moveTo>
                <a:lnTo>
                  <a:pt x="5732901" y="0"/>
                </a:lnTo>
                <a:lnTo>
                  <a:pt x="5732901" y="5596745"/>
                </a:lnTo>
                <a:lnTo>
                  <a:pt x="0" y="5596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07376" y="4314601"/>
            <a:ext cx="6805428" cy="4645843"/>
          </a:xfrm>
          <a:custGeom>
            <a:avLst/>
            <a:gdLst/>
            <a:ahLst/>
            <a:cxnLst/>
            <a:rect r="r" b="b" t="t" l="l"/>
            <a:pathLst>
              <a:path h="4645843" w="6805428">
                <a:moveTo>
                  <a:pt x="0" y="0"/>
                </a:moveTo>
                <a:lnTo>
                  <a:pt x="6805428" y="0"/>
                </a:lnTo>
                <a:lnTo>
                  <a:pt x="6805428" y="4645843"/>
                </a:lnTo>
                <a:lnTo>
                  <a:pt x="0" y="4645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483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19565" y="9067800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Notion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00199" y="8998544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Figma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77333" y="3034930"/>
            <a:ext cx="3174136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협업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096035" y="3960377"/>
            <a:ext cx="3331504" cy="4963577"/>
          </a:xfrm>
          <a:custGeom>
            <a:avLst/>
            <a:gdLst/>
            <a:ahLst/>
            <a:cxnLst/>
            <a:rect r="r" b="b" t="t" l="l"/>
            <a:pathLst>
              <a:path h="4963577" w="3331504">
                <a:moveTo>
                  <a:pt x="0" y="0"/>
                </a:moveTo>
                <a:lnTo>
                  <a:pt x="3331504" y="0"/>
                </a:lnTo>
                <a:lnTo>
                  <a:pt x="3331504" y="4963577"/>
                </a:lnTo>
                <a:lnTo>
                  <a:pt x="0" y="496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571" r="0" b="-138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636275" y="3960377"/>
            <a:ext cx="6498956" cy="4963577"/>
          </a:xfrm>
          <a:custGeom>
            <a:avLst/>
            <a:gdLst/>
            <a:ahLst/>
            <a:cxnLst/>
            <a:rect r="r" b="b" t="t" l="l"/>
            <a:pathLst>
              <a:path h="4963577" w="6498956">
                <a:moveTo>
                  <a:pt x="0" y="0"/>
                </a:moveTo>
                <a:lnTo>
                  <a:pt x="6498955" y="0"/>
                </a:lnTo>
                <a:lnTo>
                  <a:pt x="6498955" y="4963577"/>
                </a:lnTo>
                <a:lnTo>
                  <a:pt x="0" y="49635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61391" y="8962054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Branch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75861" y="8962054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Repository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37121" y="3512702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Github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7333" y="3034930"/>
            <a:ext cx="3174136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협업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40901" y="3468252"/>
            <a:ext cx="8035156" cy="4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u="sng">
                <a:solidFill>
                  <a:srgbClr val="3B81DF"/>
                </a:solidFill>
                <a:latin typeface="각진펜"/>
                <a:ea typeface="각진펜"/>
                <a:cs typeface="각진펜"/>
                <a:sym typeface="각진펜"/>
                <a:hlinkClick r:id="rId6" tooltip="https://github.com/Ureca-Mini-Project-Team4/Oh-no-its-me"/>
              </a:rPr>
              <a:t>https://github.com/Ureca-Mini-Project-Team4/Oh-no-its-me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8879" y="2333432"/>
            <a:ext cx="30004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0826" y="4147501"/>
            <a:ext cx="6241978" cy="3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기대효과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개발후기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04525" y="4147501"/>
            <a:ext cx="4722758" cy="4491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기획 배경 및 목표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시장분석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구성 및 역할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  <a:p>
            <a:pPr algn="l">
              <a:lnSpc>
                <a:spcPts val="72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09096" y="4147501"/>
            <a:ext cx="1136015" cy="3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75397" y="4147501"/>
            <a:ext cx="1136015" cy="3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241445" y="3554115"/>
            <a:ext cx="5171359" cy="5067932"/>
          </a:xfrm>
          <a:custGeom>
            <a:avLst/>
            <a:gdLst/>
            <a:ahLst/>
            <a:cxnLst/>
            <a:rect r="r" b="b" t="t" l="l"/>
            <a:pathLst>
              <a:path h="5067932" w="5171359">
                <a:moveTo>
                  <a:pt x="0" y="0"/>
                </a:moveTo>
                <a:lnTo>
                  <a:pt x="5171359" y="0"/>
                </a:lnTo>
                <a:lnTo>
                  <a:pt x="5171359" y="5067932"/>
                </a:lnTo>
                <a:lnTo>
                  <a:pt x="0" y="5067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7121" y="3512702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Github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875196" y="4634126"/>
            <a:ext cx="9141367" cy="3987921"/>
          </a:xfrm>
          <a:custGeom>
            <a:avLst/>
            <a:gdLst/>
            <a:ahLst/>
            <a:cxnLst/>
            <a:rect r="r" b="b" t="t" l="l"/>
            <a:pathLst>
              <a:path h="3987921" w="9141367">
                <a:moveTo>
                  <a:pt x="0" y="0"/>
                </a:moveTo>
                <a:lnTo>
                  <a:pt x="9141367" y="0"/>
                </a:lnTo>
                <a:lnTo>
                  <a:pt x="9141367" y="3987921"/>
                </a:lnTo>
                <a:lnTo>
                  <a:pt x="0" y="3987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14804" y="8839200"/>
            <a:ext cx="900175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Project 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41445" y="8839200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 Template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7333" y="3034930"/>
            <a:ext cx="3174136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협업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278181" y="4628486"/>
            <a:ext cx="7347254" cy="4801264"/>
            <a:chOff x="0" y="0"/>
            <a:chExt cx="9796339" cy="64016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96339" cy="5792086"/>
            </a:xfrm>
            <a:custGeom>
              <a:avLst/>
              <a:gdLst/>
              <a:ahLst/>
              <a:cxnLst/>
              <a:rect r="r" b="b" t="t" l="l"/>
              <a:pathLst>
                <a:path h="5792086" w="9796339">
                  <a:moveTo>
                    <a:pt x="0" y="0"/>
                  </a:moveTo>
                  <a:lnTo>
                    <a:pt x="9796339" y="0"/>
                  </a:lnTo>
                  <a:lnTo>
                    <a:pt x="9796339" y="5792086"/>
                  </a:lnTo>
                  <a:lnTo>
                    <a:pt x="0" y="5792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5830186"/>
              <a:ext cx="9796339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3000" spc="-200">
                  <a:solidFill>
                    <a:srgbClr val="545454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Bug Template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875196" y="4103252"/>
            <a:ext cx="7402985" cy="5326498"/>
            <a:chOff x="0" y="0"/>
            <a:chExt cx="9870646" cy="71019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4208" y="0"/>
              <a:ext cx="9726438" cy="6492398"/>
            </a:xfrm>
            <a:custGeom>
              <a:avLst/>
              <a:gdLst/>
              <a:ahLst/>
              <a:cxnLst/>
              <a:rect r="r" b="b" t="t" l="l"/>
              <a:pathLst>
                <a:path h="6492398" w="9726438">
                  <a:moveTo>
                    <a:pt x="0" y="0"/>
                  </a:moveTo>
                  <a:lnTo>
                    <a:pt x="9726438" y="0"/>
                  </a:lnTo>
                  <a:lnTo>
                    <a:pt x="9726438" y="6492398"/>
                  </a:lnTo>
                  <a:lnTo>
                    <a:pt x="0" y="6492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6530498"/>
              <a:ext cx="9870646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3000" spc="-200">
                  <a:solidFill>
                    <a:srgbClr val="545454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Issue Template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237121" y="3512702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Github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7333" y="3034930"/>
            <a:ext cx="3174136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협업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220200" y="4142742"/>
            <a:ext cx="7172131" cy="2478892"/>
          </a:xfrm>
          <a:custGeom>
            <a:avLst/>
            <a:gdLst/>
            <a:ahLst/>
            <a:cxnLst/>
            <a:rect r="r" b="b" t="t" l="l"/>
            <a:pathLst>
              <a:path h="2478892" w="7172131">
                <a:moveTo>
                  <a:pt x="0" y="0"/>
                </a:moveTo>
                <a:lnTo>
                  <a:pt x="7172131" y="0"/>
                </a:lnTo>
                <a:lnTo>
                  <a:pt x="7172131" y="2478892"/>
                </a:lnTo>
                <a:lnTo>
                  <a:pt x="0" y="2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75196" y="4142742"/>
            <a:ext cx="7647612" cy="5004380"/>
          </a:xfrm>
          <a:custGeom>
            <a:avLst/>
            <a:gdLst/>
            <a:ahLst/>
            <a:cxnLst/>
            <a:rect r="r" b="b" t="t" l="l"/>
            <a:pathLst>
              <a:path h="5004380" w="7647612">
                <a:moveTo>
                  <a:pt x="0" y="0"/>
                </a:moveTo>
                <a:lnTo>
                  <a:pt x="7647612" y="0"/>
                </a:lnTo>
                <a:lnTo>
                  <a:pt x="7647612" y="5004380"/>
                </a:lnTo>
                <a:lnTo>
                  <a:pt x="0" y="5004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03949" y="3512702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노션 API 명세서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7333" y="3034930"/>
            <a:ext cx="3174136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API 명세서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395694" y="3874390"/>
            <a:ext cx="4706774" cy="5570147"/>
          </a:xfrm>
          <a:custGeom>
            <a:avLst/>
            <a:gdLst/>
            <a:ahLst/>
            <a:cxnLst/>
            <a:rect r="r" b="b" t="t" l="l"/>
            <a:pathLst>
              <a:path h="5570147" w="4706774">
                <a:moveTo>
                  <a:pt x="0" y="0"/>
                </a:moveTo>
                <a:lnTo>
                  <a:pt x="4706774" y="0"/>
                </a:lnTo>
                <a:lnTo>
                  <a:pt x="4706774" y="5570147"/>
                </a:lnTo>
                <a:lnTo>
                  <a:pt x="0" y="5570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02468" y="3874390"/>
            <a:ext cx="4555122" cy="5641019"/>
          </a:xfrm>
          <a:custGeom>
            <a:avLst/>
            <a:gdLst/>
            <a:ahLst/>
            <a:cxnLst/>
            <a:rect r="r" b="b" t="t" l="l"/>
            <a:pathLst>
              <a:path h="5641019" w="4555122">
                <a:moveTo>
                  <a:pt x="0" y="0"/>
                </a:moveTo>
                <a:lnTo>
                  <a:pt x="4555122" y="0"/>
                </a:lnTo>
                <a:lnTo>
                  <a:pt x="4555122" y="5641019"/>
                </a:lnTo>
                <a:lnTo>
                  <a:pt x="0" y="5641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89328" y="4112777"/>
            <a:ext cx="521978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2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Request Body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2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Parameter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2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Exception Status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7333" y="3034930"/>
            <a:ext cx="3174136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API 명세서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03949" y="3512702"/>
            <a:ext cx="5219783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spc="-2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노션 API 명세서 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342994" y="3415930"/>
            <a:ext cx="10069810" cy="5953775"/>
          </a:xfrm>
          <a:custGeom>
            <a:avLst/>
            <a:gdLst/>
            <a:ahLst/>
            <a:cxnLst/>
            <a:rect r="r" b="b" t="t" l="l"/>
            <a:pathLst>
              <a:path h="5953775" w="10069810">
                <a:moveTo>
                  <a:pt x="0" y="0"/>
                </a:moveTo>
                <a:lnTo>
                  <a:pt x="10069810" y="0"/>
                </a:lnTo>
                <a:lnTo>
                  <a:pt x="10069810" y="5953775"/>
                </a:lnTo>
                <a:lnTo>
                  <a:pt x="0" y="595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7333" y="3034930"/>
            <a:ext cx="3174136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Postman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921224" y="5344311"/>
            <a:ext cx="6151653" cy="3913989"/>
          </a:xfrm>
          <a:custGeom>
            <a:avLst/>
            <a:gdLst/>
            <a:ahLst/>
            <a:cxnLst/>
            <a:rect r="r" b="b" t="t" l="l"/>
            <a:pathLst>
              <a:path h="3913989" w="6151653">
                <a:moveTo>
                  <a:pt x="0" y="0"/>
                </a:moveTo>
                <a:lnTo>
                  <a:pt x="6151653" y="0"/>
                </a:lnTo>
                <a:lnTo>
                  <a:pt x="6151653" y="3913989"/>
                </a:lnTo>
                <a:lnTo>
                  <a:pt x="0" y="391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환경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171057" y="4479893"/>
            <a:ext cx="5750166" cy="4778407"/>
            <a:chOff x="0" y="0"/>
            <a:chExt cx="7666889" cy="63712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66889" cy="2331843"/>
            </a:xfrm>
            <a:custGeom>
              <a:avLst/>
              <a:gdLst/>
              <a:ahLst/>
              <a:cxnLst/>
              <a:rect r="r" b="b" t="t" l="l"/>
              <a:pathLst>
                <a:path h="2331843" w="7666889">
                  <a:moveTo>
                    <a:pt x="0" y="0"/>
                  </a:moveTo>
                  <a:lnTo>
                    <a:pt x="7666889" y="0"/>
                  </a:lnTo>
                  <a:lnTo>
                    <a:pt x="7666889" y="2331843"/>
                  </a:lnTo>
                  <a:lnTo>
                    <a:pt x="0" y="2331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3507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2331843"/>
              <a:ext cx="7666889" cy="4039366"/>
            </a:xfrm>
            <a:custGeom>
              <a:avLst/>
              <a:gdLst/>
              <a:ahLst/>
              <a:cxnLst/>
              <a:rect r="r" b="b" t="t" l="l"/>
              <a:pathLst>
                <a:path h="4039366" w="7666889">
                  <a:moveTo>
                    <a:pt x="0" y="0"/>
                  </a:moveTo>
                  <a:lnTo>
                    <a:pt x="7666889" y="0"/>
                  </a:lnTo>
                  <a:lnTo>
                    <a:pt x="7666889" y="4039366"/>
                  </a:lnTo>
                  <a:lnTo>
                    <a:pt x="0" y="4039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3431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77333" y="3034930"/>
            <a:ext cx="3174136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Swagger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094399" y="3425455"/>
            <a:ext cx="10353540" cy="583284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User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3034930"/>
            <a:ext cx="384042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유저 정보 확인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5196" y="7299644"/>
            <a:ext cx="3193146" cy="12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200 OK</a:t>
            </a:r>
          </a:p>
          <a:p>
            <a:pPr algn="just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404 Not found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7900.0000" end="14490.0000"/>
                </p14:media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909346" y="3415930"/>
            <a:ext cx="10503458" cy="593673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User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3034930"/>
            <a:ext cx="384042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비밀번호 변경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5196" y="7305505"/>
            <a:ext cx="3193146" cy="195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200 OK</a:t>
            </a:r>
          </a:p>
          <a:p>
            <a:pPr algn="just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400 Bad Request</a:t>
            </a:r>
          </a:p>
          <a:p>
            <a:pPr algn="just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403 Forbidden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26100.0000" end="2180.0000"/>
                </p14:media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909346" y="3415930"/>
            <a:ext cx="10503458" cy="593673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User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3034930"/>
            <a:ext cx="384042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로그인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5196" y="7305505"/>
            <a:ext cx="3193146" cy="12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200 OK</a:t>
            </a:r>
          </a:p>
          <a:p>
            <a:pPr algn="just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401 Unauthorized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6431" r="0" b="6431"/>
          <a:stretch>
            <a:fillRect/>
          </a:stretch>
        </p:blipFill>
        <p:spPr>
          <a:xfrm flipH="false" flipV="false" rot="0">
            <a:off x="5715618" y="3425455"/>
            <a:ext cx="10697186" cy="583284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Candidate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3217814"/>
            <a:ext cx="3840422" cy="156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투표에 대한 </a:t>
            </a:r>
          </a:p>
          <a:p>
            <a:pPr algn="l">
              <a:lnSpc>
                <a:spcPts val="1800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4명의 후보자 생성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4526" y="7241126"/>
            <a:ext cx="3193146" cy="12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201 CREATED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400 Bad Request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874510" y="4672444"/>
            <a:ext cx="3756317" cy="375631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EDAD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088708" y="6075812"/>
            <a:ext cx="3327921" cy="129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37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피로함</a:t>
            </a:r>
          </a:p>
          <a:p>
            <a:pPr algn="ctr">
              <a:lnSpc>
                <a:spcPts val="5069"/>
              </a:lnSpc>
            </a:pPr>
            <a:r>
              <a:rPr lang="en-US" sz="437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지루함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460779" y="4672444"/>
            <a:ext cx="3756317" cy="375631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E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07161" y="6684259"/>
            <a:ext cx="2202788" cy="2941954"/>
          </a:xfrm>
          <a:custGeom>
            <a:avLst/>
            <a:gdLst/>
            <a:ahLst/>
            <a:cxnLst/>
            <a:rect r="r" b="b" t="t" l="l"/>
            <a:pathLst>
              <a:path h="2941954" w="2202788">
                <a:moveTo>
                  <a:pt x="0" y="0"/>
                </a:moveTo>
                <a:lnTo>
                  <a:pt x="2202788" y="0"/>
                </a:lnTo>
                <a:lnTo>
                  <a:pt x="2202788" y="2941955"/>
                </a:lnTo>
                <a:lnTo>
                  <a:pt x="0" y="294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61091">
            <a:off x="13020308" y="6746238"/>
            <a:ext cx="3034055" cy="2826468"/>
          </a:xfrm>
          <a:custGeom>
            <a:avLst/>
            <a:gdLst/>
            <a:ahLst/>
            <a:cxnLst/>
            <a:rect r="r" b="b" t="t" l="l"/>
            <a:pathLst>
              <a:path h="2826468" w="3034055">
                <a:moveTo>
                  <a:pt x="0" y="0"/>
                </a:moveTo>
                <a:lnTo>
                  <a:pt x="3034056" y="0"/>
                </a:lnTo>
                <a:lnTo>
                  <a:pt x="3034056" y="2826468"/>
                </a:lnTo>
                <a:lnTo>
                  <a:pt x="0" y="2826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9" t="0" r="-21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81474" y="4738618"/>
            <a:ext cx="1725053" cy="1725053"/>
          </a:xfrm>
          <a:custGeom>
            <a:avLst/>
            <a:gdLst/>
            <a:ahLst/>
            <a:cxnLst/>
            <a:rect r="r" b="b" t="t" l="l"/>
            <a:pathLst>
              <a:path h="1725053" w="1725053">
                <a:moveTo>
                  <a:pt x="0" y="0"/>
                </a:moveTo>
                <a:lnTo>
                  <a:pt x="1725052" y="0"/>
                </a:lnTo>
                <a:lnTo>
                  <a:pt x="1725052" y="1725052"/>
                </a:lnTo>
                <a:lnTo>
                  <a:pt x="0" y="17250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076332">
            <a:off x="8516923" y="5738260"/>
            <a:ext cx="1057759" cy="2147735"/>
          </a:xfrm>
          <a:custGeom>
            <a:avLst/>
            <a:gdLst/>
            <a:ahLst/>
            <a:cxnLst/>
            <a:rect r="r" b="b" t="t" l="l"/>
            <a:pathLst>
              <a:path h="2147735" w="1057759">
                <a:moveTo>
                  <a:pt x="0" y="0"/>
                </a:moveTo>
                <a:lnTo>
                  <a:pt x="1057760" y="0"/>
                </a:lnTo>
                <a:lnTo>
                  <a:pt x="1057760" y="2147734"/>
                </a:lnTo>
                <a:lnTo>
                  <a:pt x="0" y="21477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307471" y="5364601"/>
            <a:ext cx="2890394" cy="48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sz="3246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Problem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11099" y="1694012"/>
            <a:ext cx="750205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기획배경 및 목표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98741" y="2342957"/>
            <a:ext cx="6178568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BACKGROUND&amp;OBJECTIVES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14745" y="3034930"/>
            <a:ext cx="581608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문제 정의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78985" y="6396870"/>
            <a:ext cx="3327921" cy="65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437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투표 게임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93741" y="5364601"/>
            <a:ext cx="2890394" cy="48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sz="3246">
                <a:solidFill>
                  <a:srgbClr val="FF54AB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Solution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36018" t="25450" r="9030" b="0"/>
          <a:stretch>
            <a:fillRect/>
          </a:stretch>
        </p:blipFill>
        <p:spPr>
          <a:xfrm flipH="false" flipV="false" rot="0">
            <a:off x="9784315" y="3425455"/>
            <a:ext cx="6628489" cy="593410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Poll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3466781"/>
            <a:ext cx="5581707" cy="1192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투표에 대한 4가지 질문 및 시작, 마감 시간 조회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5196" y="7233037"/>
            <a:ext cx="3193146" cy="12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200 OK</a:t>
            </a:r>
          </a:p>
          <a:p>
            <a:pPr algn="just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400 Bad Request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3253" t="4999" r="0" b="14603"/>
          <a:stretch>
            <a:fillRect/>
          </a:stretch>
        </p:blipFill>
        <p:spPr>
          <a:xfrm flipH="false" flipV="false" rot="0">
            <a:off x="6644861" y="3425455"/>
            <a:ext cx="9767943" cy="589048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Vote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3513508"/>
            <a:ext cx="5581707" cy="5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투표 결과 조회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8004" y="7407765"/>
            <a:ext cx="2779489" cy="12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200 SUCCESS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404 Not Found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2887" t="7401" r="373" b="18170"/>
          <a:stretch>
            <a:fillRect/>
          </a:stretch>
        </p:blipFill>
        <p:spPr>
          <a:xfrm flipH="false" flipV="false" rot="0">
            <a:off x="5948021" y="3425455"/>
            <a:ext cx="10464783" cy="584278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Vote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3513508"/>
            <a:ext cx="5581707" cy="5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투표수 증가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5196" y="7417554"/>
            <a:ext cx="3161197" cy="12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200 SUCCESS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400 Bad Request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3728" t="7389" r="0" b="10305"/>
          <a:stretch>
            <a:fillRect/>
          </a:stretch>
        </p:blipFill>
        <p:spPr>
          <a:xfrm flipH="false" flipV="false" rot="0">
            <a:off x="7007985" y="3425455"/>
            <a:ext cx="9404819" cy="584237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Vote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3513508"/>
            <a:ext cx="5581707" cy="5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투표했는지 확인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44985" y="7226463"/>
            <a:ext cx="3161197" cy="12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200 SUCCESS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400 Bad Request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363" t="0" r="2429" b="0"/>
          <a:stretch>
            <a:fillRect/>
          </a:stretch>
        </p:blipFill>
        <p:spPr>
          <a:xfrm flipH="false" flipV="false" rot="0">
            <a:off x="4843721" y="3415930"/>
            <a:ext cx="11569083" cy="565701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5826" y="7202498"/>
            <a:ext cx="2779489" cy="195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202 SUCCESS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204 No Content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404 Not Found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Comment API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67154" y="3015291"/>
            <a:ext cx="384042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댓글 조회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393" t="0" r="2393" b="0"/>
          <a:stretch>
            <a:fillRect/>
          </a:stretch>
        </p:blipFill>
        <p:spPr>
          <a:xfrm flipH="false" flipV="false" rot="0">
            <a:off x="4961979" y="3425455"/>
            <a:ext cx="11450825" cy="565768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Comment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7228106"/>
            <a:ext cx="3193146" cy="127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201 CREATED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401 Unauthorized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5196" y="3034930"/>
            <a:ext cx="384042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댓글 생성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598" t="0" r="1598" b="0"/>
          <a:stretch>
            <a:fillRect/>
          </a:stretch>
        </p:blipFill>
        <p:spPr>
          <a:xfrm flipH="false" flipV="false" rot="0">
            <a:off x="4912676" y="3415930"/>
            <a:ext cx="11500128" cy="558867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Comment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3034930"/>
            <a:ext cx="384042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댓글 수정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5196" y="6375538"/>
            <a:ext cx="3193146" cy="262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200 SUCCESS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401 Unauthorized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403 Forbidden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404 Not Found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188" t="0" r="1188" b="0"/>
          <a:stretch>
            <a:fillRect/>
          </a:stretch>
        </p:blipFill>
        <p:spPr>
          <a:xfrm flipH="false" flipV="false" rot="0">
            <a:off x="4797971" y="3425455"/>
            <a:ext cx="11614833" cy="559703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시연 영상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32852" y="2028657"/>
            <a:ext cx="477995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Comment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75196" y="3034930"/>
            <a:ext cx="384042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8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댓글 삭제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5196" y="7069694"/>
            <a:ext cx="3193146" cy="195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00BF63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200 SUCCESS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403 Forbidden</a:t>
            </a:r>
          </a:p>
          <a:p>
            <a:pPr algn="l">
              <a:lnSpc>
                <a:spcPts val="5380"/>
              </a:lnSpc>
            </a:pPr>
            <a:r>
              <a:rPr lang="en-US" sz="2359">
                <a:solidFill>
                  <a:srgbClr val="FF313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404 Not Found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후기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97586" y="2342982"/>
            <a:ext cx="6215724" cy="1056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THOUGHTS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277749" y="3566334"/>
            <a:ext cx="5373237" cy="2711909"/>
          </a:xfrm>
          <a:custGeom>
            <a:avLst/>
            <a:gdLst/>
            <a:ahLst/>
            <a:cxnLst/>
            <a:rect r="r" b="b" t="t" l="l"/>
            <a:pathLst>
              <a:path h="2711909" w="5373237">
                <a:moveTo>
                  <a:pt x="0" y="0"/>
                </a:moveTo>
                <a:lnTo>
                  <a:pt x="5373237" y="0"/>
                </a:lnTo>
                <a:lnTo>
                  <a:pt x="5373237" y="2711909"/>
                </a:lnTo>
                <a:lnTo>
                  <a:pt x="0" y="2711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71" r="0" b="-1437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38307" y="6537029"/>
            <a:ext cx="5373237" cy="2711909"/>
          </a:xfrm>
          <a:custGeom>
            <a:avLst/>
            <a:gdLst/>
            <a:ahLst/>
            <a:cxnLst/>
            <a:rect r="r" b="b" t="t" l="l"/>
            <a:pathLst>
              <a:path h="2711909" w="5373237">
                <a:moveTo>
                  <a:pt x="0" y="0"/>
                </a:moveTo>
                <a:lnTo>
                  <a:pt x="5373237" y="0"/>
                </a:lnTo>
                <a:lnTo>
                  <a:pt x="5373237" y="2711909"/>
                </a:lnTo>
                <a:lnTo>
                  <a:pt x="0" y="2711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71" r="0" b="-1437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75470" y="6537029"/>
            <a:ext cx="5373237" cy="2711909"/>
          </a:xfrm>
          <a:custGeom>
            <a:avLst/>
            <a:gdLst/>
            <a:ahLst/>
            <a:cxnLst/>
            <a:rect r="r" b="b" t="t" l="l"/>
            <a:pathLst>
              <a:path h="2711909" w="5373237">
                <a:moveTo>
                  <a:pt x="0" y="0"/>
                </a:moveTo>
                <a:lnTo>
                  <a:pt x="5373237" y="0"/>
                </a:lnTo>
                <a:lnTo>
                  <a:pt x="5373237" y="2711909"/>
                </a:lnTo>
                <a:lnTo>
                  <a:pt x="0" y="2711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71" r="0" b="-1437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75470" y="3560092"/>
            <a:ext cx="5373237" cy="2711909"/>
          </a:xfrm>
          <a:custGeom>
            <a:avLst/>
            <a:gdLst/>
            <a:ahLst/>
            <a:cxnLst/>
            <a:rect r="r" b="b" t="t" l="l"/>
            <a:pathLst>
              <a:path h="2711909" w="5373237">
                <a:moveTo>
                  <a:pt x="0" y="0"/>
                </a:moveTo>
                <a:lnTo>
                  <a:pt x="5373237" y="0"/>
                </a:lnTo>
                <a:lnTo>
                  <a:pt x="5373237" y="2711909"/>
                </a:lnTo>
                <a:lnTo>
                  <a:pt x="0" y="2711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371" r="0" b="-1437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31839" y="3715671"/>
            <a:ext cx="1785088" cy="2234735"/>
          </a:xfrm>
          <a:custGeom>
            <a:avLst/>
            <a:gdLst/>
            <a:ahLst/>
            <a:cxnLst/>
            <a:rect r="r" b="b" t="t" l="l"/>
            <a:pathLst>
              <a:path h="2234735" w="1785088">
                <a:moveTo>
                  <a:pt x="0" y="0"/>
                </a:moveTo>
                <a:lnTo>
                  <a:pt x="1785088" y="0"/>
                </a:lnTo>
                <a:lnTo>
                  <a:pt x="1785088" y="2234734"/>
                </a:lnTo>
                <a:lnTo>
                  <a:pt x="0" y="2234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475" t="0" r="-11713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22331" y="5580301"/>
            <a:ext cx="1794596" cy="64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8"/>
              </a:lnSpc>
            </a:pPr>
            <a:r>
              <a:rPr lang="en-US" sz="2534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이영주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912289" y="3618848"/>
            <a:ext cx="2045075" cy="2045075"/>
          </a:xfrm>
          <a:custGeom>
            <a:avLst/>
            <a:gdLst/>
            <a:ahLst/>
            <a:cxnLst/>
            <a:rect r="r" b="b" t="t" l="l"/>
            <a:pathLst>
              <a:path h="2045075" w="2045075">
                <a:moveTo>
                  <a:pt x="0" y="0"/>
                </a:moveTo>
                <a:lnTo>
                  <a:pt x="2045075" y="0"/>
                </a:lnTo>
                <a:lnTo>
                  <a:pt x="2045075" y="2045075"/>
                </a:lnTo>
                <a:lnTo>
                  <a:pt x="0" y="2045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232261" y="5630828"/>
            <a:ext cx="1588842" cy="577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sz="2243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이다예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393530">
            <a:off x="1844398" y="6373801"/>
            <a:ext cx="2740590" cy="2740590"/>
          </a:xfrm>
          <a:custGeom>
            <a:avLst/>
            <a:gdLst/>
            <a:ahLst/>
            <a:cxnLst/>
            <a:rect r="r" b="b" t="t" l="l"/>
            <a:pathLst>
              <a:path h="2740590" w="2740590">
                <a:moveTo>
                  <a:pt x="0" y="0"/>
                </a:moveTo>
                <a:lnTo>
                  <a:pt x="2740591" y="0"/>
                </a:lnTo>
                <a:lnTo>
                  <a:pt x="2740591" y="2740590"/>
                </a:lnTo>
                <a:lnTo>
                  <a:pt x="0" y="27405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13458" y="8622910"/>
            <a:ext cx="1728582" cy="626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2441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박은서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100573">
            <a:off x="8799445" y="6574663"/>
            <a:ext cx="2454476" cy="2454476"/>
          </a:xfrm>
          <a:custGeom>
            <a:avLst/>
            <a:gdLst/>
            <a:ahLst/>
            <a:cxnLst/>
            <a:rect r="r" b="b" t="t" l="l"/>
            <a:pathLst>
              <a:path h="2454476" w="2454476">
                <a:moveTo>
                  <a:pt x="0" y="0"/>
                </a:moveTo>
                <a:lnTo>
                  <a:pt x="2454475" y="0"/>
                </a:lnTo>
                <a:lnTo>
                  <a:pt x="2454475" y="2454475"/>
                </a:lnTo>
                <a:lnTo>
                  <a:pt x="0" y="2454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147917" y="8616733"/>
            <a:ext cx="1757531" cy="63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9"/>
              </a:lnSpc>
            </a:pPr>
            <a:r>
              <a:rPr lang="en-US" sz="248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진영호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73992" y="3973034"/>
            <a:ext cx="3959139" cy="165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2"/>
              </a:lnSpc>
            </a:pPr>
            <a:r>
              <a:rPr lang="en-US" sz="16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MVC 패턴과 Swagger 문서화를 적용하며 RestAPI 구조를 더 깊이 이해하게 되었습니다.</a:t>
            </a:r>
          </a:p>
          <a:p>
            <a:pPr algn="l">
              <a:lnSpc>
                <a:spcPts val="2192"/>
              </a:lnSpc>
            </a:pPr>
            <a:r>
              <a:rPr lang="en-US" sz="16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또한 팀장으로서 체계적인 계획을 통해 개발하기 위해 노력했는데, 이 과정을 잘 따라와 준 팀원들에게 감사드립니다.</a:t>
            </a:r>
          </a:p>
          <a:p>
            <a:pPr algn="l">
              <a:lnSpc>
                <a:spcPts val="2192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016543" y="3928926"/>
            <a:ext cx="4149353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2"/>
              </a:lnSpc>
            </a:pPr>
            <a:r>
              <a:rPr lang="en-US" sz="16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Vote API를 개발하면서 RestAPI의 개념을 더욱 깊이 이해할 수 있었습니다. </a:t>
            </a:r>
          </a:p>
          <a:p>
            <a:pPr algn="l">
              <a:lnSpc>
                <a:spcPts val="2192"/>
              </a:lnSpc>
            </a:pPr>
            <a:r>
              <a:rPr lang="en-US" sz="16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또한, 팀원들이 각자의 강점을 공유하며 협업한 덕분에 더 좋은 결과를 도출하고 함께 성장할 수 있어 뜻깊은 경험이었습니다.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42040" y="6988872"/>
            <a:ext cx="3891091" cy="137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2"/>
              </a:lnSpc>
            </a:pPr>
            <a:r>
              <a:rPr lang="en-US" sz="16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좋은 팀장과 팀원들을 만나 Github 사용법에 대해 더욱 깊이 배울 수 있었습니다.</a:t>
            </a:r>
          </a:p>
          <a:p>
            <a:pPr algn="l">
              <a:lnSpc>
                <a:spcPts val="2192"/>
              </a:lnSpc>
            </a:pPr>
            <a:r>
              <a:rPr lang="en-US" sz="16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또한 MVC 패턴으로 Comment API를 개발하면서 프론트엔드 개발자로서 백엔드 개발에 대한 이해를 넓힐 수 있었습니다.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905448" y="6833976"/>
            <a:ext cx="4088932" cy="165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2"/>
              </a:lnSpc>
            </a:pPr>
            <a:r>
              <a:rPr lang="en-US" sz="16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든든한 팀원들 덕분에 처음 해보는 Spring 프로젝트였지만 순탄하게 끝낼 수 있었던 것 같습니다.  혼자 프론트를 맡거나 혼자서 프로젝트를 진행했던 경험 밖에 없어서 Git을 포함해 많은 부분이 미숙했지만 팀원들 덕분에 많은 걸 알아갈 수 있었던 좋은 시간이었습니다.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625322" y="4506573"/>
            <a:ext cx="14881319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574430" y="2649056"/>
            <a:ext cx="10260736" cy="169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35"/>
              </a:lnSpc>
              <a:spcBef>
                <a:spcPct val="0"/>
              </a:spcBef>
            </a:pPr>
            <a:r>
              <a:rPr lang="en-US" sz="9811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5322" y="4783932"/>
            <a:ext cx="8369523" cy="809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6"/>
              </a:lnSpc>
            </a:pPr>
            <a:r>
              <a:rPr lang="en-US" sz="4638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감사합니다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5322" y="5745090"/>
            <a:ext cx="8746730" cy="56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0"/>
              </a:lnSpc>
              <a:spcBef>
                <a:spcPct val="0"/>
              </a:spcBef>
            </a:pPr>
            <a:r>
              <a:rPr lang="en-US" sz="335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궁금한 점이 있다면 자유롭게 질문해 주세요.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391941">
            <a:off x="12720655" y="5855524"/>
            <a:ext cx="5214409" cy="3897771"/>
          </a:xfrm>
          <a:custGeom>
            <a:avLst/>
            <a:gdLst/>
            <a:ahLst/>
            <a:cxnLst/>
            <a:rect r="r" b="b" t="t" l="l"/>
            <a:pathLst>
              <a:path h="3897771" w="5214409">
                <a:moveTo>
                  <a:pt x="0" y="0"/>
                </a:moveTo>
                <a:lnTo>
                  <a:pt x="5214408" y="0"/>
                </a:lnTo>
                <a:lnTo>
                  <a:pt x="5214408" y="3897770"/>
                </a:lnTo>
                <a:lnTo>
                  <a:pt x="0" y="3897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869052" y="4284227"/>
            <a:ext cx="2549896" cy="2670048"/>
          </a:xfrm>
          <a:custGeom>
            <a:avLst/>
            <a:gdLst/>
            <a:ahLst/>
            <a:cxnLst/>
            <a:rect r="r" b="b" t="t" l="l"/>
            <a:pathLst>
              <a:path h="2670048" w="2549896">
                <a:moveTo>
                  <a:pt x="0" y="0"/>
                </a:moveTo>
                <a:lnTo>
                  <a:pt x="2549896" y="0"/>
                </a:lnTo>
                <a:lnTo>
                  <a:pt x="2549896" y="2670047"/>
                </a:lnTo>
                <a:lnTo>
                  <a:pt x="0" y="2670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22670" y="5454088"/>
            <a:ext cx="3015797" cy="893430"/>
          </a:xfrm>
          <a:custGeom>
            <a:avLst/>
            <a:gdLst/>
            <a:ahLst/>
            <a:cxnLst/>
            <a:rect r="r" b="b" t="t" l="l"/>
            <a:pathLst>
              <a:path h="893430" w="3015797">
                <a:moveTo>
                  <a:pt x="0" y="0"/>
                </a:moveTo>
                <a:lnTo>
                  <a:pt x="3015797" y="0"/>
                </a:lnTo>
                <a:lnTo>
                  <a:pt x="3015797" y="893430"/>
                </a:lnTo>
                <a:lnTo>
                  <a:pt x="0" y="893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20441" y="4538920"/>
            <a:ext cx="2442228" cy="2161371"/>
          </a:xfrm>
          <a:custGeom>
            <a:avLst/>
            <a:gdLst/>
            <a:ahLst/>
            <a:cxnLst/>
            <a:rect r="r" b="b" t="t" l="l"/>
            <a:pathLst>
              <a:path h="2161371" w="2442228">
                <a:moveTo>
                  <a:pt x="0" y="0"/>
                </a:moveTo>
                <a:lnTo>
                  <a:pt x="2442227" y="0"/>
                </a:lnTo>
                <a:lnTo>
                  <a:pt x="2442227" y="2161372"/>
                </a:lnTo>
                <a:lnTo>
                  <a:pt x="0" y="2161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58361" y="7228557"/>
            <a:ext cx="3843324" cy="811480"/>
            <a:chOff x="0" y="0"/>
            <a:chExt cx="5124432" cy="108197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460641" y="0"/>
              <a:ext cx="3982632" cy="1081973"/>
              <a:chOff x="0" y="0"/>
              <a:chExt cx="916129" cy="24888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16129" cy="248888"/>
              </a:xfrm>
              <a:custGeom>
                <a:avLst/>
                <a:gdLst/>
                <a:ahLst/>
                <a:cxnLst/>
                <a:rect r="r" b="b" t="t" l="l"/>
                <a:pathLst>
                  <a:path h="248888" w="916129">
                    <a:moveTo>
                      <a:pt x="113510" y="0"/>
                    </a:moveTo>
                    <a:lnTo>
                      <a:pt x="802619" y="0"/>
                    </a:lnTo>
                    <a:cubicBezTo>
                      <a:pt x="865309" y="0"/>
                      <a:pt x="916129" y="50820"/>
                      <a:pt x="916129" y="113510"/>
                    </a:cubicBezTo>
                    <a:lnTo>
                      <a:pt x="916129" y="135377"/>
                    </a:lnTo>
                    <a:cubicBezTo>
                      <a:pt x="916129" y="198067"/>
                      <a:pt x="865309" y="248888"/>
                      <a:pt x="802619" y="248888"/>
                    </a:cubicBezTo>
                    <a:lnTo>
                      <a:pt x="113510" y="248888"/>
                    </a:lnTo>
                    <a:cubicBezTo>
                      <a:pt x="50820" y="248888"/>
                      <a:pt x="0" y="198067"/>
                      <a:pt x="0" y="135377"/>
                    </a:cubicBezTo>
                    <a:lnTo>
                      <a:pt x="0" y="113510"/>
                    </a:lnTo>
                    <a:cubicBezTo>
                      <a:pt x="0" y="50820"/>
                      <a:pt x="50820" y="0"/>
                      <a:pt x="113510" y="0"/>
                    </a:cubicBezTo>
                    <a:close/>
                  </a:path>
                </a:pathLst>
              </a:custGeom>
              <a:solidFill>
                <a:srgbClr val="FF54A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916129" cy="2869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181024"/>
              <a:ext cx="5124432" cy="6723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2"/>
                </a:lnSpc>
              </a:pPr>
              <a:r>
                <a:rPr lang="en-US" sz="3091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소속감 형성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95078" y="7240548"/>
            <a:ext cx="3497843" cy="811480"/>
            <a:chOff x="0" y="0"/>
            <a:chExt cx="1072817" cy="2488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72817" cy="248888"/>
            </a:xfrm>
            <a:custGeom>
              <a:avLst/>
              <a:gdLst/>
              <a:ahLst/>
              <a:cxnLst/>
              <a:rect r="r" b="b" t="t" l="l"/>
              <a:pathLst>
                <a:path h="248888" w="1072817">
                  <a:moveTo>
                    <a:pt x="112880" y="0"/>
                  </a:moveTo>
                  <a:lnTo>
                    <a:pt x="959937" y="0"/>
                  </a:lnTo>
                  <a:cubicBezTo>
                    <a:pt x="989875" y="0"/>
                    <a:pt x="1018586" y="11893"/>
                    <a:pt x="1039755" y="33062"/>
                  </a:cubicBezTo>
                  <a:cubicBezTo>
                    <a:pt x="1060924" y="54231"/>
                    <a:pt x="1072817" y="82943"/>
                    <a:pt x="1072817" y="112880"/>
                  </a:cubicBezTo>
                  <a:lnTo>
                    <a:pt x="1072817" y="136007"/>
                  </a:lnTo>
                  <a:cubicBezTo>
                    <a:pt x="1072817" y="165945"/>
                    <a:pt x="1060924" y="194656"/>
                    <a:pt x="1039755" y="215826"/>
                  </a:cubicBezTo>
                  <a:cubicBezTo>
                    <a:pt x="1018586" y="236995"/>
                    <a:pt x="989875" y="248888"/>
                    <a:pt x="959937" y="248888"/>
                  </a:cubicBezTo>
                  <a:lnTo>
                    <a:pt x="112880" y="248888"/>
                  </a:lnTo>
                  <a:cubicBezTo>
                    <a:pt x="82943" y="248888"/>
                    <a:pt x="54231" y="236995"/>
                    <a:pt x="33062" y="215826"/>
                  </a:cubicBezTo>
                  <a:cubicBezTo>
                    <a:pt x="11893" y="194656"/>
                    <a:pt x="0" y="165945"/>
                    <a:pt x="0" y="136007"/>
                  </a:cubicBezTo>
                  <a:lnTo>
                    <a:pt x="0" y="112880"/>
                  </a:lnTo>
                  <a:cubicBezTo>
                    <a:pt x="0" y="82943"/>
                    <a:pt x="11893" y="54231"/>
                    <a:pt x="33062" y="33062"/>
                  </a:cubicBezTo>
                  <a:cubicBezTo>
                    <a:pt x="54231" y="11893"/>
                    <a:pt x="82943" y="0"/>
                    <a:pt x="112880" y="0"/>
                  </a:cubicBezTo>
                  <a:close/>
                </a:path>
              </a:pathLst>
            </a:custGeom>
            <a:solidFill>
              <a:srgbClr val="FF54A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72817" cy="286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222338" y="7364410"/>
            <a:ext cx="3843324" cy="51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2"/>
              </a:lnSpc>
            </a:pPr>
            <a:r>
              <a:rPr lang="en-US" sz="309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자유로운 소통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181647" y="7240548"/>
            <a:ext cx="3497843" cy="811480"/>
            <a:chOff x="0" y="0"/>
            <a:chExt cx="1072817" cy="2488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2817" cy="248888"/>
            </a:xfrm>
            <a:custGeom>
              <a:avLst/>
              <a:gdLst/>
              <a:ahLst/>
              <a:cxnLst/>
              <a:rect r="r" b="b" t="t" l="l"/>
              <a:pathLst>
                <a:path h="248888" w="1072817">
                  <a:moveTo>
                    <a:pt x="112880" y="0"/>
                  </a:moveTo>
                  <a:lnTo>
                    <a:pt x="959937" y="0"/>
                  </a:lnTo>
                  <a:cubicBezTo>
                    <a:pt x="989875" y="0"/>
                    <a:pt x="1018586" y="11893"/>
                    <a:pt x="1039755" y="33062"/>
                  </a:cubicBezTo>
                  <a:cubicBezTo>
                    <a:pt x="1060924" y="54231"/>
                    <a:pt x="1072817" y="82943"/>
                    <a:pt x="1072817" y="112880"/>
                  </a:cubicBezTo>
                  <a:lnTo>
                    <a:pt x="1072817" y="136007"/>
                  </a:lnTo>
                  <a:cubicBezTo>
                    <a:pt x="1072817" y="165945"/>
                    <a:pt x="1060924" y="194656"/>
                    <a:pt x="1039755" y="215826"/>
                  </a:cubicBezTo>
                  <a:cubicBezTo>
                    <a:pt x="1018586" y="236995"/>
                    <a:pt x="989875" y="248888"/>
                    <a:pt x="959937" y="248888"/>
                  </a:cubicBezTo>
                  <a:lnTo>
                    <a:pt x="112880" y="248888"/>
                  </a:lnTo>
                  <a:cubicBezTo>
                    <a:pt x="82943" y="248888"/>
                    <a:pt x="54231" y="236995"/>
                    <a:pt x="33062" y="215826"/>
                  </a:cubicBezTo>
                  <a:cubicBezTo>
                    <a:pt x="11893" y="194656"/>
                    <a:pt x="0" y="165945"/>
                    <a:pt x="0" y="136007"/>
                  </a:cubicBezTo>
                  <a:lnTo>
                    <a:pt x="0" y="112880"/>
                  </a:lnTo>
                  <a:cubicBezTo>
                    <a:pt x="0" y="82943"/>
                    <a:pt x="11893" y="54231"/>
                    <a:pt x="33062" y="33062"/>
                  </a:cubicBezTo>
                  <a:cubicBezTo>
                    <a:pt x="54231" y="11893"/>
                    <a:pt x="82943" y="0"/>
                    <a:pt x="112880" y="0"/>
                  </a:cubicBezTo>
                  <a:close/>
                </a:path>
              </a:pathLst>
            </a:custGeom>
            <a:solidFill>
              <a:srgbClr val="FF54A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72817" cy="286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008906" y="7364410"/>
            <a:ext cx="3843324" cy="516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2"/>
              </a:lnSpc>
            </a:pPr>
            <a:r>
              <a:rPr lang="en-US" sz="3091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게이미피케이션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14804" y="8190059"/>
            <a:ext cx="4449660" cy="87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9"/>
              </a:lnSpc>
            </a:pPr>
            <a:r>
              <a:rPr lang="en-US" sz="2576" spc="-172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같은 반 멤버들 끼리 </a:t>
            </a:r>
          </a:p>
          <a:p>
            <a:pPr algn="ctr">
              <a:lnSpc>
                <a:spcPts val="3529"/>
              </a:lnSpc>
            </a:pPr>
            <a:r>
              <a:rPr lang="en-US" sz="2576" spc="-172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친밀도 및 유대감 증가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99185" y="8202051"/>
            <a:ext cx="3089630" cy="86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9"/>
              </a:lnSpc>
              <a:spcBef>
                <a:spcPct val="0"/>
              </a:spcBef>
            </a:pPr>
            <a:r>
              <a:rPr lang="en-US" sz="2576" spc="-172" strike="noStrike" u="none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익명 커뮤니티를 통해</a:t>
            </a:r>
          </a:p>
          <a:p>
            <a:pPr algn="ctr" marL="0" indent="0" lvl="0">
              <a:lnSpc>
                <a:spcPts val="3529"/>
              </a:lnSpc>
              <a:spcBef>
                <a:spcPct val="0"/>
              </a:spcBef>
            </a:pPr>
            <a:r>
              <a:rPr lang="en-US" sz="2576" spc="-172" strike="noStrike" u="none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부담없이 소통 가능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85753" y="8202051"/>
            <a:ext cx="3089630" cy="86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9"/>
              </a:lnSpc>
              <a:spcBef>
                <a:spcPct val="0"/>
              </a:spcBef>
            </a:pPr>
            <a:r>
              <a:rPr lang="en-US" sz="2576" spc="-172" strike="noStrike" u="none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결과 공개와 랭킹 경쟁으로 재미요소를 강화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411099" y="1694012"/>
            <a:ext cx="750205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기획배경 및 목표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98741" y="2342957"/>
            <a:ext cx="6178568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BACKGROUND&amp;OBJECTIVES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14745" y="3034930"/>
            <a:ext cx="581608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기대효과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14804" y="1694012"/>
            <a:ext cx="2525890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11099" y="1694012"/>
            <a:ext cx="750205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기획배경 및 목표</a:t>
            </a:r>
          </a:p>
        </p:txBody>
      </p:sp>
      <p:sp>
        <p:nvSpPr>
          <p:cNvPr name="AutoShape 8" id="8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6114998" y="4708172"/>
            <a:ext cx="10539371" cy="336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4"/>
              </a:lnSpc>
            </a:pPr>
            <a:r>
              <a:rPr lang="en-US" sz="321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유레카 프론트엔드 대면반 친구들이 </a:t>
            </a:r>
          </a:p>
          <a:p>
            <a:pPr algn="l">
              <a:lnSpc>
                <a:spcPts val="6884"/>
              </a:lnSpc>
            </a:pPr>
            <a:r>
              <a:rPr lang="en-US" sz="321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해당 주제에 맞는 사람에 대해 </a:t>
            </a:r>
          </a:p>
          <a:p>
            <a:pPr algn="l">
              <a:lnSpc>
                <a:spcPts val="6884"/>
              </a:lnSpc>
            </a:pPr>
            <a:r>
              <a:rPr lang="en-US" sz="321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랜덤으로 주어진 4명의 후보 중 한 명을 선택하는 </a:t>
            </a:r>
          </a:p>
          <a:p>
            <a:pPr algn="l">
              <a:lnSpc>
                <a:spcPts val="6884"/>
              </a:lnSpc>
            </a:pPr>
            <a:r>
              <a:rPr lang="en-US" sz="3217" b="true">
                <a:solidFill>
                  <a:srgbClr val="FF54AB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익명 투표 기반 밸런스 게임</a:t>
            </a:r>
            <a:r>
              <a:rPr lang="en-US" sz="3217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&amp; </a:t>
            </a:r>
            <a:r>
              <a:rPr lang="en-US" sz="3217" b="true">
                <a:solidFill>
                  <a:srgbClr val="FF54AB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커뮤니티</a:t>
            </a:r>
            <a:r>
              <a:rPr lang="en-US" sz="3217" b="true">
                <a:solidFill>
                  <a:srgbClr val="000000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</a:t>
            </a:r>
            <a:r>
              <a:rPr lang="en-US" sz="3217" b="true">
                <a:solidFill>
                  <a:srgbClr val="FF54AB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플랫폼</a:t>
            </a:r>
            <a:r>
              <a:rPr lang="en-US" sz="3217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입니다.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247613" y="4908222"/>
            <a:ext cx="3254441" cy="3254441"/>
          </a:xfrm>
          <a:custGeom>
            <a:avLst/>
            <a:gdLst/>
            <a:ahLst/>
            <a:cxnLst/>
            <a:rect r="r" b="b" t="t" l="l"/>
            <a:pathLst>
              <a:path h="3254441" w="3254441">
                <a:moveTo>
                  <a:pt x="0" y="0"/>
                </a:moveTo>
                <a:lnTo>
                  <a:pt x="3254441" y="0"/>
                </a:lnTo>
                <a:lnTo>
                  <a:pt x="3254441" y="3254442"/>
                </a:lnTo>
                <a:lnTo>
                  <a:pt x="0" y="3254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698741" y="2342957"/>
            <a:ext cx="6178568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BACKGROUND&amp;OBJECTIVES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14745" y="3034930"/>
            <a:ext cx="581608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주제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11099" y="1694012"/>
            <a:ext cx="750205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기획배경 및 목표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8741" y="2342957"/>
            <a:ext cx="6178568" cy="523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BACKGROUND&amp;OBJECTIVES</a:t>
            </a:r>
          </a:p>
        </p:txBody>
      </p:sp>
      <p:sp>
        <p:nvSpPr>
          <p:cNvPr name="AutoShape 9" id="9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141539" y="4479893"/>
            <a:ext cx="9752162" cy="1458573"/>
            <a:chOff x="0" y="0"/>
            <a:chExt cx="2717231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17231" cy="406400"/>
            </a:xfrm>
            <a:custGeom>
              <a:avLst/>
              <a:gdLst/>
              <a:ahLst/>
              <a:cxnLst/>
              <a:rect r="r" b="b" t="t" l="l"/>
              <a:pathLst>
                <a:path h="406400" w="2717231">
                  <a:moveTo>
                    <a:pt x="2514031" y="0"/>
                  </a:moveTo>
                  <a:cubicBezTo>
                    <a:pt x="2626255" y="0"/>
                    <a:pt x="2717231" y="90976"/>
                    <a:pt x="2717231" y="203200"/>
                  </a:cubicBezTo>
                  <a:cubicBezTo>
                    <a:pt x="2717231" y="315424"/>
                    <a:pt x="2626255" y="406400"/>
                    <a:pt x="25140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1723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141539" y="4479893"/>
            <a:ext cx="1458573" cy="145857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4A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019999" y="4632293"/>
            <a:ext cx="8126463" cy="145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583" indent="-218791" lvl="1">
              <a:lnSpc>
                <a:spcPts val="3911"/>
              </a:lnSpc>
              <a:buFont typeface="Arial"/>
              <a:buChar char="•"/>
            </a:pP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유레카 프론트엔드</a:t>
            </a: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대면반 멤버들이 등장하는 밸런스 게임</a:t>
            </a:r>
          </a:p>
          <a:p>
            <a:pPr algn="l" marL="437583" indent="-218791" lvl="1">
              <a:lnSpc>
                <a:spcPts val="3911"/>
              </a:lnSpc>
              <a:buFont typeface="Arial"/>
              <a:buChar char="•"/>
            </a:pP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4명 중 반드시 한 명</a:t>
            </a: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을 선택하여 투표 참여</a:t>
            </a:r>
          </a:p>
          <a:p>
            <a:pPr algn="l">
              <a:lnSpc>
                <a:spcPts val="391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142013" y="5042731"/>
            <a:ext cx="1457624" cy="33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19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투표 진행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15751" y="8079596"/>
            <a:ext cx="1817235" cy="81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5"/>
              </a:lnSpc>
            </a:pPr>
            <a:r>
              <a:rPr lang="en-US" sz="2728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랭킹 </a:t>
            </a:r>
          </a:p>
          <a:p>
            <a:pPr algn="ctr">
              <a:lnSpc>
                <a:spcPts val="3165"/>
              </a:lnSpc>
            </a:pPr>
            <a:r>
              <a:rPr lang="en-US" sz="2728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시스템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141539" y="6082690"/>
            <a:ext cx="9752162" cy="1458573"/>
            <a:chOff x="0" y="0"/>
            <a:chExt cx="2717231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17231" cy="406400"/>
            </a:xfrm>
            <a:custGeom>
              <a:avLst/>
              <a:gdLst/>
              <a:ahLst/>
              <a:cxnLst/>
              <a:rect r="r" b="b" t="t" l="l"/>
              <a:pathLst>
                <a:path h="406400" w="2717231">
                  <a:moveTo>
                    <a:pt x="2514031" y="0"/>
                  </a:moveTo>
                  <a:cubicBezTo>
                    <a:pt x="2626255" y="0"/>
                    <a:pt x="2717231" y="90976"/>
                    <a:pt x="2717231" y="203200"/>
                  </a:cubicBezTo>
                  <a:cubicBezTo>
                    <a:pt x="2717231" y="315424"/>
                    <a:pt x="2626255" y="406400"/>
                    <a:pt x="25140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71723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141539" y="6082690"/>
            <a:ext cx="1458573" cy="145857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4A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019999" y="6235090"/>
            <a:ext cx="8126463" cy="145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583" indent="-218791" lvl="1">
              <a:lnSpc>
                <a:spcPts val="3911"/>
              </a:lnSpc>
              <a:buFont typeface="Arial"/>
              <a:buChar char="•"/>
            </a:pP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제한 시간</a:t>
            </a: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동안 투표 진행</a:t>
            </a:r>
          </a:p>
          <a:p>
            <a:pPr algn="l" marL="437583" indent="-218791" lvl="1">
              <a:lnSpc>
                <a:spcPts val="3911"/>
              </a:lnSpc>
              <a:buFont typeface="Arial"/>
              <a:buChar char="•"/>
            </a:pP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투표</a:t>
            </a: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마감</a:t>
            </a: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후 1위 공개</a:t>
            </a:r>
          </a:p>
          <a:p>
            <a:pPr algn="l">
              <a:lnSpc>
                <a:spcPts val="3911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4141539" y="6484601"/>
            <a:ext cx="1457624" cy="65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19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랭킹 </a:t>
            </a:r>
          </a:p>
          <a:p>
            <a:pPr algn="ctr">
              <a:lnSpc>
                <a:spcPts val="2540"/>
              </a:lnSpc>
            </a:pPr>
            <a:r>
              <a:rPr lang="en-US" sz="219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시스템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4141539" y="7685486"/>
            <a:ext cx="9752162" cy="1458573"/>
            <a:chOff x="0" y="0"/>
            <a:chExt cx="2717231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717231" cy="406400"/>
            </a:xfrm>
            <a:custGeom>
              <a:avLst/>
              <a:gdLst/>
              <a:ahLst/>
              <a:cxnLst/>
              <a:rect r="r" b="b" t="t" l="l"/>
              <a:pathLst>
                <a:path h="406400" w="2717231">
                  <a:moveTo>
                    <a:pt x="2514031" y="0"/>
                  </a:moveTo>
                  <a:cubicBezTo>
                    <a:pt x="2626255" y="0"/>
                    <a:pt x="2717231" y="90976"/>
                    <a:pt x="2717231" y="203200"/>
                  </a:cubicBezTo>
                  <a:cubicBezTo>
                    <a:pt x="2717231" y="315424"/>
                    <a:pt x="2626255" y="406400"/>
                    <a:pt x="251403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717231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141539" y="7685486"/>
            <a:ext cx="1458573" cy="145857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4A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019999" y="7837886"/>
            <a:ext cx="8126463" cy="145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7583" indent="-218791" lvl="1">
              <a:lnSpc>
                <a:spcPts val="3911"/>
              </a:lnSpc>
              <a:buFont typeface="Arial"/>
              <a:buChar char="•"/>
            </a:pP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익명 댓글창에서</a:t>
            </a: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자유로운 의견 교류 가능</a:t>
            </a:r>
          </a:p>
          <a:p>
            <a:pPr algn="l" marL="437583" indent="-218791" lvl="1">
              <a:lnSpc>
                <a:spcPts val="3911"/>
              </a:lnSpc>
              <a:buFont typeface="Arial"/>
              <a:buChar char="•"/>
            </a:pP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로그인</a:t>
            </a: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시 랜덤 닉네임</a:t>
            </a:r>
            <a:r>
              <a:rPr lang="en-US" b="true" sz="2026">
                <a:solidFill>
                  <a:srgbClr val="545454"/>
                </a:solidFill>
                <a:latin typeface="각진펜 Bold"/>
                <a:ea typeface="각진펜 Bold"/>
                <a:cs typeface="각진펜 Bold"/>
                <a:sym typeface="각진펜 Bold"/>
              </a:rPr>
              <a:t> 자동 부여</a:t>
            </a:r>
          </a:p>
          <a:p>
            <a:pPr algn="l">
              <a:lnSpc>
                <a:spcPts val="3911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4141539" y="8087397"/>
            <a:ext cx="1457624" cy="65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0"/>
              </a:lnSpc>
            </a:pPr>
            <a:r>
              <a:rPr lang="en-US" sz="219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익명</a:t>
            </a:r>
          </a:p>
          <a:p>
            <a:pPr algn="ctr">
              <a:lnSpc>
                <a:spcPts val="2540"/>
              </a:lnSpc>
            </a:pPr>
            <a:r>
              <a:rPr lang="en-US" sz="219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커뮤니티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14745" y="3034930"/>
            <a:ext cx="581608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주요 기능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23744" y="3763308"/>
            <a:ext cx="3417703" cy="4962525"/>
            <a:chOff x="0" y="0"/>
            <a:chExt cx="900136" cy="13070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0136" cy="1307002"/>
            </a:xfrm>
            <a:custGeom>
              <a:avLst/>
              <a:gdLst/>
              <a:ahLst/>
              <a:cxnLst/>
              <a:rect r="r" b="b" t="t" l="l"/>
              <a:pathLst>
                <a:path h="1307002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605144" y="3763308"/>
            <a:ext cx="3417703" cy="4962525"/>
            <a:chOff x="0" y="0"/>
            <a:chExt cx="900136" cy="13070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0136" cy="1307002"/>
            </a:xfrm>
            <a:custGeom>
              <a:avLst/>
              <a:gdLst/>
              <a:ahLst/>
              <a:cxnLst/>
              <a:rect r="r" b="b" t="t" l="l"/>
              <a:pathLst>
                <a:path h="1307002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84772" y="3763308"/>
            <a:ext cx="3417703" cy="4962525"/>
            <a:chOff x="0" y="0"/>
            <a:chExt cx="900136" cy="13070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00136" cy="1307002"/>
            </a:xfrm>
            <a:custGeom>
              <a:avLst/>
              <a:gdLst/>
              <a:ahLst/>
              <a:cxnLst/>
              <a:rect r="r" b="b" t="t" l="l"/>
              <a:pathLst>
                <a:path h="1307002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64400" y="3763308"/>
            <a:ext cx="3417703" cy="4962525"/>
            <a:chOff x="0" y="0"/>
            <a:chExt cx="900136" cy="13070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00136" cy="1307002"/>
            </a:xfrm>
            <a:custGeom>
              <a:avLst/>
              <a:gdLst/>
              <a:ahLst/>
              <a:cxnLst/>
              <a:rect r="r" b="b" t="t" l="l"/>
              <a:pathLst>
                <a:path h="1307002" w="900136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1273024"/>
                  </a:lnTo>
                  <a:cubicBezTo>
                    <a:pt x="900136" y="1291790"/>
                    <a:pt x="884923" y="1307002"/>
                    <a:pt x="866157" y="1307002"/>
                  </a:cubicBezTo>
                  <a:lnTo>
                    <a:pt x="33979" y="1307002"/>
                  </a:lnTo>
                  <a:cubicBezTo>
                    <a:pt x="15213" y="1307002"/>
                    <a:pt x="0" y="1291790"/>
                    <a:pt x="0" y="1273024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00136" cy="13451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-100864">
            <a:off x="2394346" y="3611694"/>
            <a:ext cx="2676499" cy="3350683"/>
          </a:xfrm>
          <a:custGeom>
            <a:avLst/>
            <a:gdLst/>
            <a:ahLst/>
            <a:cxnLst/>
            <a:rect r="r" b="b" t="t" l="l"/>
            <a:pathLst>
              <a:path h="3350683" w="2676499">
                <a:moveTo>
                  <a:pt x="0" y="0"/>
                </a:moveTo>
                <a:lnTo>
                  <a:pt x="2676500" y="0"/>
                </a:lnTo>
                <a:lnTo>
                  <a:pt x="2676500" y="3350683"/>
                </a:lnTo>
                <a:lnTo>
                  <a:pt x="0" y="33506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75" t="0" r="-11713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294069" y="3564338"/>
            <a:ext cx="3069094" cy="3069094"/>
          </a:xfrm>
          <a:custGeom>
            <a:avLst/>
            <a:gdLst/>
            <a:ahLst/>
            <a:cxnLst/>
            <a:rect r="r" b="b" t="t" l="l"/>
            <a:pathLst>
              <a:path h="3069094" w="3069094">
                <a:moveTo>
                  <a:pt x="0" y="0"/>
                </a:moveTo>
                <a:lnTo>
                  <a:pt x="3069094" y="0"/>
                </a:lnTo>
                <a:lnTo>
                  <a:pt x="3069094" y="3069094"/>
                </a:lnTo>
                <a:lnTo>
                  <a:pt x="0" y="3069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32791" y="3709569"/>
            <a:ext cx="3757768" cy="3757768"/>
          </a:xfrm>
          <a:custGeom>
            <a:avLst/>
            <a:gdLst/>
            <a:ahLst/>
            <a:cxnLst/>
            <a:rect r="r" b="b" t="t" l="l"/>
            <a:pathLst>
              <a:path h="3757768" w="3757768">
                <a:moveTo>
                  <a:pt x="0" y="0"/>
                </a:moveTo>
                <a:lnTo>
                  <a:pt x="3757768" y="0"/>
                </a:lnTo>
                <a:lnTo>
                  <a:pt x="3757768" y="3757768"/>
                </a:lnTo>
                <a:lnTo>
                  <a:pt x="0" y="3757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205219" y="3339079"/>
            <a:ext cx="4088850" cy="4088850"/>
          </a:xfrm>
          <a:custGeom>
            <a:avLst/>
            <a:gdLst/>
            <a:ahLst/>
            <a:cxnLst/>
            <a:rect r="r" b="b" t="t" l="l"/>
            <a:pathLst>
              <a:path h="4088850" w="4088850">
                <a:moveTo>
                  <a:pt x="0" y="0"/>
                </a:moveTo>
                <a:lnTo>
                  <a:pt x="4088850" y="0"/>
                </a:lnTo>
                <a:lnTo>
                  <a:pt x="4088850" y="4088850"/>
                </a:lnTo>
                <a:lnTo>
                  <a:pt x="0" y="4088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11099" y="1694012"/>
            <a:ext cx="6967659" cy="127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구성 및 역할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008608" y="2333432"/>
            <a:ext cx="52483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TEAM MEMBER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28662" y="7665726"/>
            <a:ext cx="2690755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팀장, User API, Swaagger 설정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87218" y="6600865"/>
            <a:ext cx="2690755" cy="9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이영주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46722" y="6600865"/>
            <a:ext cx="2690755" cy="9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이다예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67732" y="6600865"/>
            <a:ext cx="2690755" cy="9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박은서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127874" y="6600865"/>
            <a:ext cx="2690755" cy="97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진영호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48246" y="7832414"/>
            <a:ext cx="26907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Vote API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67732" y="7794156"/>
            <a:ext cx="26907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Comment API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088250" y="7908456"/>
            <a:ext cx="269075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rPr>
              <a:t>Poll API, Candidate API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814745" y="4408052"/>
            <a:ext cx="3769186" cy="3865831"/>
          </a:xfrm>
          <a:custGeom>
            <a:avLst/>
            <a:gdLst/>
            <a:ahLst/>
            <a:cxnLst/>
            <a:rect r="r" b="b" t="t" l="l"/>
            <a:pathLst>
              <a:path h="3865831" w="3769186">
                <a:moveTo>
                  <a:pt x="0" y="0"/>
                </a:moveTo>
                <a:lnTo>
                  <a:pt x="3769186" y="0"/>
                </a:lnTo>
                <a:lnTo>
                  <a:pt x="3769186" y="3865831"/>
                </a:lnTo>
                <a:lnTo>
                  <a:pt x="0" y="3865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09848" y="4522827"/>
            <a:ext cx="4576323" cy="3826106"/>
          </a:xfrm>
          <a:custGeom>
            <a:avLst/>
            <a:gdLst/>
            <a:ahLst/>
            <a:cxnLst/>
            <a:rect r="r" b="b" t="t" l="l"/>
            <a:pathLst>
              <a:path h="3826106" w="4576323">
                <a:moveTo>
                  <a:pt x="0" y="0"/>
                </a:moveTo>
                <a:lnTo>
                  <a:pt x="4576322" y="0"/>
                </a:lnTo>
                <a:lnTo>
                  <a:pt x="4576322" y="3826106"/>
                </a:lnTo>
                <a:lnTo>
                  <a:pt x="0" y="3826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12088" y="4522827"/>
            <a:ext cx="4600716" cy="3826106"/>
          </a:xfrm>
          <a:custGeom>
            <a:avLst/>
            <a:gdLst/>
            <a:ahLst/>
            <a:cxnLst/>
            <a:rect r="r" b="b" t="t" l="l"/>
            <a:pathLst>
              <a:path h="3826106" w="4600716">
                <a:moveTo>
                  <a:pt x="0" y="0"/>
                </a:moveTo>
                <a:lnTo>
                  <a:pt x="4600716" y="0"/>
                </a:lnTo>
                <a:lnTo>
                  <a:pt x="4600716" y="3826106"/>
                </a:lnTo>
                <a:lnTo>
                  <a:pt x="0" y="3826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시장분석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56903" y="2333432"/>
            <a:ext cx="52483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MARKET RESEARCH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94350" y="8737830"/>
            <a:ext cx="2315270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skrr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72322" y="8737830"/>
            <a:ext cx="2315270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ZELLU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64337" y="8737830"/>
            <a:ext cx="2315270" cy="39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HYPE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14745" y="3034930"/>
            <a:ext cx="581608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기존 유사 서비스 분석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4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700"/>
            <a:ext cx="18288000" cy="10281645"/>
          </a:xfrm>
          <a:custGeom>
            <a:avLst/>
            <a:gdLst/>
            <a:ahLst/>
            <a:cxnLst/>
            <a:rect r="r" b="b" t="t" l="l"/>
            <a:pathLst>
              <a:path h="10281645" w="18288000">
                <a:moveTo>
                  <a:pt x="0" y="0"/>
                </a:moveTo>
                <a:lnTo>
                  <a:pt x="18288000" y="0"/>
                </a:lnTo>
                <a:lnTo>
                  <a:pt x="18288000" y="10281644"/>
                </a:lnTo>
                <a:lnTo>
                  <a:pt x="0" y="102816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6300" y="730372"/>
            <a:ext cx="16535400" cy="8826256"/>
            <a:chOff x="0" y="0"/>
            <a:chExt cx="4355002" cy="23246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55002" cy="2324611"/>
            </a:xfrm>
            <a:custGeom>
              <a:avLst/>
              <a:gdLst/>
              <a:ahLst/>
              <a:cxnLst/>
              <a:rect r="r" b="b" t="t" l="l"/>
              <a:pathLst>
                <a:path h="2324611" w="4355002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cap="flat" w="9525">
            <a:solidFill>
              <a:srgbClr val="FF54A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8936736" y="3470702"/>
            <a:ext cx="15753" cy="5835155"/>
          </a:xfrm>
          <a:prstGeom prst="line">
            <a:avLst/>
          </a:prstGeom>
          <a:ln cap="flat" w="28575">
            <a:solidFill>
              <a:srgbClr val="CCD6D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960312" y="8340383"/>
            <a:ext cx="202694" cy="807838"/>
          </a:xfrm>
          <a:custGeom>
            <a:avLst/>
            <a:gdLst/>
            <a:ahLst/>
            <a:cxnLst/>
            <a:rect r="r" b="b" t="t" l="l"/>
            <a:pathLst>
              <a:path h="807838" w="202694">
                <a:moveTo>
                  <a:pt x="0" y="0"/>
                </a:moveTo>
                <a:lnTo>
                  <a:pt x="202694" y="0"/>
                </a:lnTo>
                <a:lnTo>
                  <a:pt x="202694" y="807839"/>
                </a:lnTo>
                <a:lnTo>
                  <a:pt x="0" y="807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469642" y="4367634"/>
            <a:ext cx="3431038" cy="795981"/>
            <a:chOff x="0" y="0"/>
            <a:chExt cx="1072817" cy="2488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2817" cy="248888"/>
            </a:xfrm>
            <a:custGeom>
              <a:avLst/>
              <a:gdLst/>
              <a:ahLst/>
              <a:cxnLst/>
              <a:rect r="r" b="b" t="t" l="l"/>
              <a:pathLst>
                <a:path h="248888" w="1072817">
                  <a:moveTo>
                    <a:pt x="115078" y="0"/>
                  </a:moveTo>
                  <a:lnTo>
                    <a:pt x="957739" y="0"/>
                  </a:lnTo>
                  <a:cubicBezTo>
                    <a:pt x="1021295" y="0"/>
                    <a:pt x="1072817" y="51522"/>
                    <a:pt x="1072817" y="115078"/>
                  </a:cubicBezTo>
                  <a:lnTo>
                    <a:pt x="1072817" y="133809"/>
                  </a:lnTo>
                  <a:cubicBezTo>
                    <a:pt x="1072817" y="164330"/>
                    <a:pt x="1060693" y="193601"/>
                    <a:pt x="1039112" y="215182"/>
                  </a:cubicBezTo>
                  <a:cubicBezTo>
                    <a:pt x="1017530" y="236763"/>
                    <a:pt x="988260" y="248888"/>
                    <a:pt x="957739" y="248888"/>
                  </a:cubicBezTo>
                  <a:lnTo>
                    <a:pt x="115078" y="248888"/>
                  </a:lnTo>
                  <a:cubicBezTo>
                    <a:pt x="51522" y="248888"/>
                    <a:pt x="0" y="197365"/>
                    <a:pt x="0" y="133809"/>
                  </a:cubicBezTo>
                  <a:lnTo>
                    <a:pt x="0" y="115078"/>
                  </a:lnTo>
                  <a:cubicBezTo>
                    <a:pt x="0" y="51522"/>
                    <a:pt x="51522" y="0"/>
                    <a:pt x="115078" y="0"/>
                  </a:cubicBezTo>
                  <a:close/>
                </a:path>
              </a:pathLst>
            </a:custGeom>
            <a:solidFill>
              <a:srgbClr val="DEDAD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72817" cy="286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192567" y="5382690"/>
            <a:ext cx="1169304" cy="1169304"/>
          </a:xfrm>
          <a:custGeom>
            <a:avLst/>
            <a:gdLst/>
            <a:ahLst/>
            <a:cxnLst/>
            <a:rect r="r" b="b" t="t" l="l"/>
            <a:pathLst>
              <a:path h="1169304" w="1169304">
                <a:moveTo>
                  <a:pt x="0" y="0"/>
                </a:moveTo>
                <a:lnTo>
                  <a:pt x="1169304" y="0"/>
                </a:lnTo>
                <a:lnTo>
                  <a:pt x="1169304" y="1169304"/>
                </a:lnTo>
                <a:lnTo>
                  <a:pt x="0" y="1169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00818" y="5382690"/>
            <a:ext cx="1169304" cy="1169304"/>
          </a:xfrm>
          <a:custGeom>
            <a:avLst/>
            <a:gdLst/>
            <a:ahLst/>
            <a:cxnLst/>
            <a:rect r="r" b="b" t="t" l="l"/>
            <a:pathLst>
              <a:path h="1169304" w="1169304">
                <a:moveTo>
                  <a:pt x="0" y="0"/>
                </a:moveTo>
                <a:lnTo>
                  <a:pt x="1169304" y="0"/>
                </a:lnTo>
                <a:lnTo>
                  <a:pt x="1169304" y="1169304"/>
                </a:lnTo>
                <a:lnTo>
                  <a:pt x="0" y="11693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517951" y="5382690"/>
            <a:ext cx="1169304" cy="1169304"/>
          </a:xfrm>
          <a:custGeom>
            <a:avLst/>
            <a:gdLst/>
            <a:ahLst/>
            <a:cxnLst/>
            <a:rect r="r" b="b" t="t" l="l"/>
            <a:pathLst>
              <a:path h="1169304" w="1169304">
                <a:moveTo>
                  <a:pt x="0" y="0"/>
                </a:moveTo>
                <a:lnTo>
                  <a:pt x="1169304" y="0"/>
                </a:lnTo>
                <a:lnTo>
                  <a:pt x="1169304" y="1169304"/>
                </a:lnTo>
                <a:lnTo>
                  <a:pt x="0" y="11693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541385" y="5382690"/>
            <a:ext cx="3407487" cy="1706506"/>
            <a:chOff x="0" y="0"/>
            <a:chExt cx="4543317" cy="227534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543317" cy="2275341"/>
              <a:chOff x="0" y="0"/>
              <a:chExt cx="1293303" cy="6477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93315" cy="647700"/>
              </a:xfrm>
              <a:custGeom>
                <a:avLst/>
                <a:gdLst/>
                <a:ahLst/>
                <a:cxnLst/>
                <a:rect r="r" b="b" t="t" l="l"/>
                <a:pathLst>
                  <a:path h="647700" w="1293315">
                    <a:moveTo>
                      <a:pt x="1002689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41300"/>
                    </a:cubicBezTo>
                    <a:cubicBezTo>
                      <a:pt x="0" y="322669"/>
                      <a:pt x="66279" y="417810"/>
                      <a:pt x="162037" y="461951"/>
                    </a:cubicBezTo>
                    <a:lnTo>
                      <a:pt x="162037" y="647700"/>
                    </a:lnTo>
                    <a:lnTo>
                      <a:pt x="353844" y="488232"/>
                    </a:lnTo>
                    <a:lnTo>
                      <a:pt x="1002689" y="488232"/>
                    </a:lnTo>
                    <a:cubicBezTo>
                      <a:pt x="1166866" y="488232"/>
                      <a:pt x="1293304" y="364720"/>
                      <a:pt x="1293304" y="241300"/>
                    </a:cubicBezTo>
                    <a:cubicBezTo>
                      <a:pt x="1293315" y="123512"/>
                      <a:pt x="1166866" y="0"/>
                      <a:pt x="1002689" y="0"/>
                    </a:cubicBezTo>
                    <a:close/>
                  </a:path>
                </a:pathLst>
              </a:custGeom>
              <a:solidFill>
                <a:srgbClr val="FFDFE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0"/>
                <a:ext cx="1293303" cy="457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410111"/>
              <a:ext cx="4447365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유레카 </a:t>
              </a:r>
              <a:r>
                <a:rPr lang="en-US" sz="2199" b="true">
                  <a:solidFill>
                    <a:srgbClr val="FF60B1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내부 구성원 </a:t>
              </a:r>
            </a:p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60B1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전용</a:t>
              </a:r>
              <a:r>
                <a:rPr lang="en-US" sz="21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소통 공간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014804" y="1694012"/>
            <a:ext cx="2525890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60B1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11099" y="1694012"/>
            <a:ext cx="8091608" cy="127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시장분석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56903" y="2333432"/>
            <a:ext cx="5248366" cy="52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MARKET RESEARCH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00201" y="4488220"/>
            <a:ext cx="3769921" cy="50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3032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기존 서비스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245129" y="4367634"/>
            <a:ext cx="3769921" cy="795981"/>
            <a:chOff x="0" y="0"/>
            <a:chExt cx="5026561" cy="106130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225922" y="0"/>
              <a:ext cx="4574717" cy="1061309"/>
              <a:chOff x="0" y="0"/>
              <a:chExt cx="1072817" cy="248888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72817" cy="248888"/>
              </a:xfrm>
              <a:custGeom>
                <a:avLst/>
                <a:gdLst/>
                <a:ahLst/>
                <a:cxnLst/>
                <a:rect r="r" b="b" t="t" l="l"/>
                <a:pathLst>
                  <a:path h="248888" w="1072817">
                    <a:moveTo>
                      <a:pt x="115078" y="0"/>
                    </a:moveTo>
                    <a:lnTo>
                      <a:pt x="957739" y="0"/>
                    </a:lnTo>
                    <a:cubicBezTo>
                      <a:pt x="1021295" y="0"/>
                      <a:pt x="1072817" y="51522"/>
                      <a:pt x="1072817" y="115078"/>
                    </a:cubicBezTo>
                    <a:lnTo>
                      <a:pt x="1072817" y="133809"/>
                    </a:lnTo>
                    <a:cubicBezTo>
                      <a:pt x="1072817" y="164330"/>
                      <a:pt x="1060693" y="193601"/>
                      <a:pt x="1039112" y="215182"/>
                    </a:cubicBezTo>
                    <a:cubicBezTo>
                      <a:pt x="1017530" y="236763"/>
                      <a:pt x="988260" y="248888"/>
                      <a:pt x="957739" y="248888"/>
                    </a:cubicBezTo>
                    <a:lnTo>
                      <a:pt x="115078" y="248888"/>
                    </a:lnTo>
                    <a:cubicBezTo>
                      <a:pt x="51522" y="248888"/>
                      <a:pt x="0" y="197365"/>
                      <a:pt x="0" y="133809"/>
                    </a:cubicBezTo>
                    <a:lnTo>
                      <a:pt x="0" y="115078"/>
                    </a:lnTo>
                    <a:cubicBezTo>
                      <a:pt x="0" y="51522"/>
                      <a:pt x="51522" y="0"/>
                      <a:pt x="115078" y="0"/>
                    </a:cubicBezTo>
                    <a:close/>
                  </a:path>
                </a:pathLst>
              </a:custGeom>
              <a:solidFill>
                <a:srgbClr val="FF54AB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072817" cy="28698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176657"/>
              <a:ext cx="5026561" cy="660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3"/>
                </a:lnSpc>
              </a:pPr>
              <a:r>
                <a:rPr lang="en-US" sz="3032">
                  <a:solidFill>
                    <a:srgbClr val="FFFFFF"/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너로 정했다!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3222638" y="6704394"/>
            <a:ext cx="3678042" cy="136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연애 목적에 치중됨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앱 서비스만 제공</a:t>
            </a:r>
          </a:p>
          <a:p>
            <a:pPr algn="l" marL="518160" indent="-259080" lvl="1">
              <a:lnSpc>
                <a:spcPts val="3696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각진펜"/>
                <a:ea typeface="각진펜"/>
                <a:cs typeface="각진펜"/>
                <a:sym typeface="각진펜"/>
              </a:rPr>
              <a:t>복잡한 가입 및 로그인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878114" y="5967342"/>
            <a:ext cx="4273871" cy="1706506"/>
            <a:chOff x="0" y="0"/>
            <a:chExt cx="5698494" cy="2275341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5698494" cy="2275341"/>
              <a:chOff x="0" y="0"/>
              <a:chExt cx="1622137" cy="6477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622149" cy="647700"/>
              </a:xfrm>
              <a:custGeom>
                <a:avLst/>
                <a:gdLst/>
                <a:ahLst/>
                <a:cxnLst/>
                <a:rect r="r" b="b" t="t" l="l"/>
                <a:pathLst>
                  <a:path h="647700" w="1622149">
                    <a:moveTo>
                      <a:pt x="1325921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41300"/>
                    </a:cubicBezTo>
                    <a:cubicBezTo>
                      <a:pt x="0" y="322669"/>
                      <a:pt x="66279" y="417810"/>
                      <a:pt x="162037" y="461951"/>
                    </a:cubicBezTo>
                    <a:lnTo>
                      <a:pt x="162037" y="647700"/>
                    </a:lnTo>
                    <a:lnTo>
                      <a:pt x="353844" y="488232"/>
                    </a:lnTo>
                    <a:lnTo>
                      <a:pt x="1325921" y="488232"/>
                    </a:lnTo>
                    <a:cubicBezTo>
                      <a:pt x="1495700" y="488232"/>
                      <a:pt x="1622137" y="364720"/>
                      <a:pt x="1622137" y="241300"/>
                    </a:cubicBezTo>
                    <a:cubicBezTo>
                      <a:pt x="1622149" y="123512"/>
                      <a:pt x="1495700" y="0"/>
                      <a:pt x="1325921" y="0"/>
                    </a:cubicBezTo>
                    <a:close/>
                  </a:path>
                </a:pathLst>
              </a:custGeom>
              <a:solidFill>
                <a:srgbClr val="FFDFEF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0"/>
                <a:ext cx="1622137" cy="457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488283" y="320946"/>
              <a:ext cx="4902919" cy="1004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투표 마감 전 기대감 조성 및 </a:t>
              </a:r>
              <a:r>
                <a:rPr lang="en-US" b="true" sz="2199">
                  <a:solidFill>
                    <a:srgbClr val="FF60B1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타이머</a:t>
              </a:r>
              <a:r>
                <a:rPr lang="en-US" sz="21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를 통한 흥미 유발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718821" y="7089196"/>
            <a:ext cx="4772267" cy="1706506"/>
            <a:chOff x="0" y="0"/>
            <a:chExt cx="6363023" cy="2275341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909853" y="0"/>
              <a:ext cx="4543317" cy="2275341"/>
              <a:chOff x="0" y="0"/>
              <a:chExt cx="1293303" cy="6477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293315" cy="647700"/>
              </a:xfrm>
              <a:custGeom>
                <a:avLst/>
                <a:gdLst/>
                <a:ahLst/>
                <a:cxnLst/>
                <a:rect r="r" b="b" t="t" l="l"/>
                <a:pathLst>
                  <a:path h="647700" w="1293315">
                    <a:moveTo>
                      <a:pt x="1002689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41300"/>
                    </a:cubicBezTo>
                    <a:cubicBezTo>
                      <a:pt x="0" y="322669"/>
                      <a:pt x="66279" y="417810"/>
                      <a:pt x="162037" y="461951"/>
                    </a:cubicBezTo>
                    <a:lnTo>
                      <a:pt x="162037" y="647700"/>
                    </a:lnTo>
                    <a:lnTo>
                      <a:pt x="353844" y="488232"/>
                    </a:lnTo>
                    <a:lnTo>
                      <a:pt x="1002689" y="488232"/>
                    </a:lnTo>
                    <a:cubicBezTo>
                      <a:pt x="1166866" y="488232"/>
                      <a:pt x="1293304" y="364720"/>
                      <a:pt x="1293304" y="241300"/>
                    </a:cubicBezTo>
                    <a:cubicBezTo>
                      <a:pt x="1293315" y="123512"/>
                      <a:pt x="1166866" y="0"/>
                      <a:pt x="1002689" y="0"/>
                    </a:cubicBezTo>
                    <a:close/>
                  </a:path>
                </a:pathLst>
              </a:custGeom>
              <a:solidFill>
                <a:srgbClr val="FFDFE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0"/>
                <a:ext cx="1293303" cy="457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600019"/>
              <a:ext cx="6363023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54AB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매일 바뀌는</a:t>
              </a:r>
              <a:r>
                <a:rPr lang="en-US" sz="21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 투표 후보자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729151" y="7673848"/>
            <a:ext cx="3407487" cy="1706506"/>
            <a:chOff x="0" y="0"/>
            <a:chExt cx="4543317" cy="2275341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4543317" cy="2275341"/>
              <a:chOff x="0" y="0"/>
              <a:chExt cx="1293303" cy="6477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293315" cy="647700"/>
              </a:xfrm>
              <a:custGeom>
                <a:avLst/>
                <a:gdLst/>
                <a:ahLst/>
                <a:cxnLst/>
                <a:rect r="r" b="b" t="t" l="l"/>
                <a:pathLst>
                  <a:path h="647700" w="1293315">
                    <a:moveTo>
                      <a:pt x="1002689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41300"/>
                    </a:cubicBezTo>
                    <a:cubicBezTo>
                      <a:pt x="0" y="322669"/>
                      <a:pt x="66279" y="417810"/>
                      <a:pt x="162037" y="461951"/>
                    </a:cubicBezTo>
                    <a:lnTo>
                      <a:pt x="162037" y="647700"/>
                    </a:lnTo>
                    <a:lnTo>
                      <a:pt x="353844" y="488232"/>
                    </a:lnTo>
                    <a:lnTo>
                      <a:pt x="1002689" y="488232"/>
                    </a:lnTo>
                    <a:cubicBezTo>
                      <a:pt x="1166866" y="488232"/>
                      <a:pt x="1293304" y="364720"/>
                      <a:pt x="1293304" y="241300"/>
                    </a:cubicBezTo>
                    <a:cubicBezTo>
                      <a:pt x="1293315" y="123512"/>
                      <a:pt x="1166866" y="0"/>
                      <a:pt x="1002689" y="0"/>
                    </a:cubicBezTo>
                    <a:close/>
                  </a:path>
                </a:pathLst>
              </a:custGeom>
              <a:solidFill>
                <a:srgbClr val="FFDFE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0"/>
                <a:ext cx="1293303" cy="4572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241069" y="371256"/>
              <a:ext cx="4111978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54AB"/>
                  </a:solidFill>
                  <a:latin typeface="각진펜 Bold"/>
                  <a:ea typeface="각진펜 Bold"/>
                  <a:cs typeface="각진펜 Bold"/>
                  <a:sym typeface="각진펜 Bold"/>
                </a:rPr>
                <a:t>익명 댓글 작성 가능</a:t>
              </a:r>
              <a:r>
                <a:rPr lang="en-US" sz="21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한 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커뮤니티 존재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814745" y="3034930"/>
            <a:ext cx="5816082" cy="92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3" indent="-388622" lvl="1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차별화 요소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DAGiUc50Kuk</dc:identifier>
  <dcterms:modified xsi:type="dcterms:W3CDTF">2011-08-01T06:04:30Z</dcterms:modified>
  <cp:revision>1</cp:revision>
  <dc:title>(사본) 1. 표지 (프로젝트명, 팀원) 2. 목차 3. 기획 배경 및 목표(추가 내용 중심으로) 4. 추진 계획(일정) : 팀 전체 일정 및 개인별 업무 진행 일정 (결과 일정) 5. 시장분석: 유사한 제품 및 서비스의 장단점 분석, 차별화 전략 기술 6. 개발 결과 (기술관련 내용 작성) - 개발환경 및 전체 시스템 구조도 - 시연 동영상 or 시연 7. 기대효과 8. 개발후기: 프로젝트 진행 팀 사진 및 개인별 후기의 사본</dc:title>
</cp:coreProperties>
</file>